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xls" ContentType="application/vnd.ms-exce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256" r:id="rId2"/>
    <p:sldId id="288" r:id="rId3"/>
    <p:sldId id="272" r:id="rId4"/>
    <p:sldId id="273" r:id="rId5"/>
    <p:sldId id="274" r:id="rId6"/>
    <p:sldId id="275" r:id="rId7"/>
    <p:sldId id="290" r:id="rId8"/>
    <p:sldId id="291" r:id="rId9"/>
    <p:sldId id="292" r:id="rId10"/>
    <p:sldId id="289" r:id="rId11"/>
    <p:sldId id="271" r:id="rId12"/>
    <p:sldId id="284" r:id="rId13"/>
    <p:sldId id="259" r:id="rId14"/>
    <p:sldId id="287" r:id="rId15"/>
    <p:sldId id="269" r:id="rId16"/>
  </p:sldIdLst>
  <p:sldSz cx="9144000" cy="6858000" type="screen4x3"/>
  <p:notesSz cx="6858000" cy="9144000"/>
  <p:defaultTextStyle>
    <a:defPPr>
      <a:defRPr lang="sr-Latn-C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10" autoAdjust="0"/>
    <p:restoredTop sz="94660"/>
  </p:normalViewPr>
  <p:slideViewPr>
    <p:cSldViewPr>
      <p:cViewPr varScale="1">
        <p:scale>
          <a:sx n="107" d="100"/>
          <a:sy n="107" d="100"/>
        </p:scale>
        <p:origin x="-3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6" d="100"/>
          <a:sy n="86" d="100"/>
        </p:scale>
        <p:origin x="-2286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g56henswt\Desktop\prezentacija%20neum\Grafikoni_prezentacija.xls" TargetMode="External"/><Relationship Id="rId1" Type="http://schemas.openxmlformats.org/officeDocument/2006/relationships/themeOverride" Target="../theme/themeOverrid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sz="1200" dirty="0"/>
              <a:t>Kamatne stope i novi plasmani </a:t>
            </a:r>
          </a:p>
        </c:rich>
      </c:tx>
      <c:layout>
        <c:manualLayout>
          <c:xMode val="edge"/>
          <c:yMode val="edge"/>
          <c:x val="0.20815155369788219"/>
          <c:y val="4.2727243724758564E-2"/>
        </c:manualLayout>
      </c:layout>
    </c:title>
    <c:plotArea>
      <c:layout>
        <c:manualLayout>
          <c:layoutTarget val="inner"/>
          <c:xMode val="edge"/>
          <c:yMode val="edge"/>
          <c:x val="9.4455031935784528E-2"/>
          <c:y val="0.14934354039078448"/>
          <c:w val="0.77753387589253897"/>
          <c:h val="0.43727751623234706"/>
        </c:manualLayout>
      </c:layout>
      <c:barChart>
        <c:barDir val="col"/>
        <c:grouping val="stacked"/>
        <c:ser>
          <c:idx val="3"/>
          <c:order val="3"/>
          <c:tx>
            <c:strRef>
              <c:f>'2'!$F$1</c:f>
              <c:strCache>
                <c:ptCount val="1"/>
                <c:pt idx="0">
                  <c:v>Kratkoročni krediti</c:v>
                </c:pt>
              </c:strCache>
            </c:strRef>
          </c:tx>
          <c:spPr>
            <a:solidFill>
              <a:schemeClr val="accent1">
                <a:lumMod val="50000"/>
              </a:schemeClr>
            </a:solidFill>
            <a:scene3d>
              <a:camera prst="orthographicFront"/>
              <a:lightRig rig="threePt" dir="t"/>
            </a:scene3d>
            <a:sp3d prstMaterial="matte">
              <a:bevelT/>
            </a:sp3d>
          </c:spPr>
          <c:cat>
            <c:multiLvlStrRef>
              <c:f>'2'!$A$38:$B$56</c:f>
              <c:multiLvlStrCache>
                <c:ptCount val="19"/>
                <c:lvl>
                  <c:pt idx="0">
                    <c:v>01</c:v>
                  </c:pt>
                  <c:pt idx="1">
                    <c:v>02</c:v>
                  </c:pt>
                  <c:pt idx="2">
                    <c:v>03</c:v>
                  </c:pt>
                  <c:pt idx="3">
                    <c:v>04</c:v>
                  </c:pt>
                  <c:pt idx="4">
                    <c:v>05</c:v>
                  </c:pt>
                  <c:pt idx="5">
                    <c:v>06</c:v>
                  </c:pt>
                  <c:pt idx="6">
                    <c:v>07</c:v>
                  </c:pt>
                  <c:pt idx="7">
                    <c:v>08</c:v>
                  </c:pt>
                  <c:pt idx="8">
                    <c:v>09</c:v>
                  </c:pt>
                  <c:pt idx="9">
                    <c:v>10</c:v>
                  </c:pt>
                  <c:pt idx="10">
                    <c:v>11</c:v>
                  </c:pt>
                  <c:pt idx="11">
                    <c:v>12</c:v>
                  </c:pt>
                  <c:pt idx="12">
                    <c:v>01</c:v>
                  </c:pt>
                  <c:pt idx="13">
                    <c:v>02</c:v>
                  </c:pt>
                  <c:pt idx="14">
                    <c:v>03</c:v>
                  </c:pt>
                  <c:pt idx="15">
                    <c:v>04</c:v>
                  </c:pt>
                  <c:pt idx="16">
                    <c:v>05</c:v>
                  </c:pt>
                  <c:pt idx="17">
                    <c:v>06</c:v>
                  </c:pt>
                  <c:pt idx="18">
                    <c:v>07</c:v>
                  </c:pt>
                </c:lvl>
                <c:lvl>
                  <c:pt idx="0">
                    <c:v>2008</c:v>
                  </c:pt>
                  <c:pt idx="12">
                    <c:v>2009.</c:v>
                  </c:pt>
                </c:lvl>
              </c:multiLvlStrCache>
            </c:multiLvlStrRef>
          </c:cat>
          <c:val>
            <c:numRef>
              <c:f>'2'!$F$38:$F$56</c:f>
              <c:numCache>
                <c:formatCode>#,##0</c:formatCode>
                <c:ptCount val="19"/>
                <c:pt idx="0">
                  <c:v>496671.71694999997</c:v>
                </c:pt>
                <c:pt idx="1">
                  <c:v>514250.09115999995</c:v>
                </c:pt>
                <c:pt idx="2">
                  <c:v>601833.49900000007</c:v>
                </c:pt>
                <c:pt idx="3">
                  <c:v>647672</c:v>
                </c:pt>
                <c:pt idx="4">
                  <c:v>578645.63</c:v>
                </c:pt>
                <c:pt idx="5">
                  <c:v>619482.03</c:v>
                </c:pt>
                <c:pt idx="6">
                  <c:v>651792.37</c:v>
                </c:pt>
                <c:pt idx="7">
                  <c:v>551544.81000000041</c:v>
                </c:pt>
                <c:pt idx="8">
                  <c:v>654860.73</c:v>
                </c:pt>
                <c:pt idx="9">
                  <c:v>646648.65</c:v>
                </c:pt>
                <c:pt idx="10">
                  <c:v>503190.29000000021</c:v>
                </c:pt>
                <c:pt idx="11">
                  <c:v>663965.99</c:v>
                </c:pt>
                <c:pt idx="12">
                  <c:v>415981</c:v>
                </c:pt>
                <c:pt idx="13">
                  <c:v>460273.42000000022</c:v>
                </c:pt>
                <c:pt idx="14">
                  <c:v>543565.91700000002</c:v>
                </c:pt>
                <c:pt idx="15">
                  <c:v>511740.86</c:v>
                </c:pt>
                <c:pt idx="16">
                  <c:v>465138.52100000007</c:v>
                </c:pt>
                <c:pt idx="17">
                  <c:v>560702.36000000045</c:v>
                </c:pt>
                <c:pt idx="18">
                  <c:v>512871.67999999999</c:v>
                </c:pt>
              </c:numCache>
            </c:numRef>
          </c:val>
        </c:ser>
        <c:ser>
          <c:idx val="4"/>
          <c:order val="4"/>
          <c:tx>
            <c:strRef>
              <c:f>'2'!$G$1</c:f>
              <c:strCache>
                <c:ptCount val="1"/>
                <c:pt idx="0">
                  <c:v>Dugoročni krediti </c:v>
                </c:pt>
              </c:strCache>
            </c:strRef>
          </c:tx>
          <c:spPr>
            <a:solidFill>
              <a:srgbClr val="336699"/>
            </a:solidFill>
            <a:scene3d>
              <a:camera prst="orthographicFront"/>
              <a:lightRig rig="threePt" dir="t"/>
            </a:scene3d>
            <a:sp3d prstMaterial="matte">
              <a:bevelT/>
            </a:sp3d>
          </c:spPr>
          <c:cat>
            <c:multiLvlStrRef>
              <c:f>'2'!$A$38:$B$56</c:f>
              <c:multiLvlStrCache>
                <c:ptCount val="19"/>
                <c:lvl>
                  <c:pt idx="0">
                    <c:v>01</c:v>
                  </c:pt>
                  <c:pt idx="1">
                    <c:v>02</c:v>
                  </c:pt>
                  <c:pt idx="2">
                    <c:v>03</c:v>
                  </c:pt>
                  <c:pt idx="3">
                    <c:v>04</c:v>
                  </c:pt>
                  <c:pt idx="4">
                    <c:v>05</c:v>
                  </c:pt>
                  <c:pt idx="5">
                    <c:v>06</c:v>
                  </c:pt>
                  <c:pt idx="6">
                    <c:v>07</c:v>
                  </c:pt>
                  <c:pt idx="7">
                    <c:v>08</c:v>
                  </c:pt>
                  <c:pt idx="8">
                    <c:v>09</c:v>
                  </c:pt>
                  <c:pt idx="9">
                    <c:v>10</c:v>
                  </c:pt>
                  <c:pt idx="10">
                    <c:v>11</c:v>
                  </c:pt>
                  <c:pt idx="11">
                    <c:v>12</c:v>
                  </c:pt>
                  <c:pt idx="12">
                    <c:v>01</c:v>
                  </c:pt>
                  <c:pt idx="13">
                    <c:v>02</c:v>
                  </c:pt>
                  <c:pt idx="14">
                    <c:v>03</c:v>
                  </c:pt>
                  <c:pt idx="15">
                    <c:v>04</c:v>
                  </c:pt>
                  <c:pt idx="16">
                    <c:v>05</c:v>
                  </c:pt>
                  <c:pt idx="17">
                    <c:v>06</c:v>
                  </c:pt>
                  <c:pt idx="18">
                    <c:v>07</c:v>
                  </c:pt>
                </c:lvl>
                <c:lvl>
                  <c:pt idx="0">
                    <c:v>2008</c:v>
                  </c:pt>
                  <c:pt idx="12">
                    <c:v>2009.</c:v>
                  </c:pt>
                </c:lvl>
              </c:multiLvlStrCache>
            </c:multiLvlStrRef>
          </c:cat>
          <c:val>
            <c:numRef>
              <c:f>'2'!$G$38:$G$56</c:f>
              <c:numCache>
                <c:formatCode>#,##0</c:formatCode>
                <c:ptCount val="19"/>
                <c:pt idx="0">
                  <c:v>313805.87753</c:v>
                </c:pt>
                <c:pt idx="1">
                  <c:v>439548.21485000005</c:v>
                </c:pt>
                <c:pt idx="2">
                  <c:v>459745.01399999997</c:v>
                </c:pt>
                <c:pt idx="3">
                  <c:v>512172</c:v>
                </c:pt>
                <c:pt idx="4">
                  <c:v>466959.33999999997</c:v>
                </c:pt>
                <c:pt idx="5">
                  <c:v>458121.4700000002</c:v>
                </c:pt>
                <c:pt idx="6">
                  <c:v>454545.94</c:v>
                </c:pt>
                <c:pt idx="7">
                  <c:v>364055.88</c:v>
                </c:pt>
                <c:pt idx="8">
                  <c:v>392326.03</c:v>
                </c:pt>
                <c:pt idx="9">
                  <c:v>320333.05</c:v>
                </c:pt>
                <c:pt idx="10">
                  <c:v>219730.74000000011</c:v>
                </c:pt>
                <c:pt idx="11">
                  <c:v>256723.37</c:v>
                </c:pt>
                <c:pt idx="12">
                  <c:v>121182.76</c:v>
                </c:pt>
                <c:pt idx="13">
                  <c:v>130953.48999999999</c:v>
                </c:pt>
                <c:pt idx="14">
                  <c:v>204454.77000000011</c:v>
                </c:pt>
                <c:pt idx="15">
                  <c:v>210822.67</c:v>
                </c:pt>
                <c:pt idx="16">
                  <c:v>164969.13</c:v>
                </c:pt>
                <c:pt idx="17">
                  <c:v>177210.76</c:v>
                </c:pt>
                <c:pt idx="18">
                  <c:v>187160.81999999998</c:v>
                </c:pt>
              </c:numCache>
            </c:numRef>
          </c:val>
        </c:ser>
        <c:gapWidth val="85"/>
        <c:overlap val="100"/>
        <c:axId val="78559104"/>
        <c:axId val="78560640"/>
      </c:barChart>
      <c:lineChart>
        <c:grouping val="standard"/>
        <c:ser>
          <c:idx val="0"/>
          <c:order val="0"/>
          <c:tx>
            <c:strRef>
              <c:f>'2'!$C$1</c:f>
              <c:strCache>
                <c:ptCount val="1"/>
                <c:pt idx="0">
                  <c:v>Euribor, 12 mjeseci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marker>
            <c:symbol val="none"/>
          </c:marker>
          <c:cat>
            <c:multiLvlStrRef>
              <c:f>'2'!$A$38:$B$56</c:f>
              <c:multiLvlStrCache>
                <c:ptCount val="19"/>
                <c:lvl>
                  <c:pt idx="0">
                    <c:v>01</c:v>
                  </c:pt>
                  <c:pt idx="1">
                    <c:v>02</c:v>
                  </c:pt>
                  <c:pt idx="2">
                    <c:v>03</c:v>
                  </c:pt>
                  <c:pt idx="3">
                    <c:v>04</c:v>
                  </c:pt>
                  <c:pt idx="4">
                    <c:v>05</c:v>
                  </c:pt>
                  <c:pt idx="5">
                    <c:v>06</c:v>
                  </c:pt>
                  <c:pt idx="6">
                    <c:v>07</c:v>
                  </c:pt>
                  <c:pt idx="7">
                    <c:v>08</c:v>
                  </c:pt>
                  <c:pt idx="8">
                    <c:v>09</c:v>
                  </c:pt>
                  <c:pt idx="9">
                    <c:v>10</c:v>
                  </c:pt>
                  <c:pt idx="10">
                    <c:v>11</c:v>
                  </c:pt>
                  <c:pt idx="11">
                    <c:v>12</c:v>
                  </c:pt>
                  <c:pt idx="12">
                    <c:v>01</c:v>
                  </c:pt>
                  <c:pt idx="13">
                    <c:v>02</c:v>
                  </c:pt>
                  <c:pt idx="14">
                    <c:v>03</c:v>
                  </c:pt>
                  <c:pt idx="15">
                    <c:v>04</c:v>
                  </c:pt>
                  <c:pt idx="16">
                    <c:v>05</c:v>
                  </c:pt>
                  <c:pt idx="17">
                    <c:v>06</c:v>
                  </c:pt>
                  <c:pt idx="18">
                    <c:v>07</c:v>
                  </c:pt>
                </c:lvl>
                <c:lvl>
                  <c:pt idx="0">
                    <c:v>2008</c:v>
                  </c:pt>
                  <c:pt idx="12">
                    <c:v>2009.</c:v>
                  </c:pt>
                </c:lvl>
              </c:multiLvlStrCache>
            </c:multiLvlStrRef>
          </c:cat>
          <c:val>
            <c:numRef>
              <c:f>'2'!$C$38:$C$56</c:f>
              <c:numCache>
                <c:formatCode>0.00</c:formatCode>
                <c:ptCount val="19"/>
                <c:pt idx="0">
                  <c:v>4.3159999999999945</c:v>
                </c:pt>
                <c:pt idx="1">
                  <c:v>4.3819999999999997</c:v>
                </c:pt>
                <c:pt idx="2">
                  <c:v>4.7249999999999845</c:v>
                </c:pt>
                <c:pt idx="3">
                  <c:v>4.9550000000000001</c:v>
                </c:pt>
                <c:pt idx="4">
                  <c:v>5.0969999999999995</c:v>
                </c:pt>
                <c:pt idx="5">
                  <c:v>5.39</c:v>
                </c:pt>
                <c:pt idx="6">
                  <c:v>5.3659999999999846</c:v>
                </c:pt>
                <c:pt idx="7">
                  <c:v>5.335</c:v>
                </c:pt>
                <c:pt idx="8">
                  <c:v>5.4950000000000001</c:v>
                </c:pt>
                <c:pt idx="9">
                  <c:v>4.8649999999999789</c:v>
                </c:pt>
                <c:pt idx="10">
                  <c:v>3.9509999999999987</c:v>
                </c:pt>
                <c:pt idx="11">
                  <c:v>3.0489999999999999</c:v>
                </c:pt>
                <c:pt idx="12">
                  <c:v>2.2730000000000001</c:v>
                </c:pt>
                <c:pt idx="13">
                  <c:v>2.0329999999999977</c:v>
                </c:pt>
                <c:pt idx="14">
                  <c:v>1.8120000000000001</c:v>
                </c:pt>
                <c:pt idx="15">
                  <c:v>1.7280000000000006</c:v>
                </c:pt>
                <c:pt idx="16">
                  <c:v>1.631</c:v>
                </c:pt>
                <c:pt idx="17">
                  <c:v>1.504</c:v>
                </c:pt>
                <c:pt idx="18">
                  <c:v>1.355</c:v>
                </c:pt>
              </c:numCache>
            </c:numRef>
          </c:val>
          <c:smooth val="1"/>
        </c:ser>
        <c:ser>
          <c:idx val="1"/>
          <c:order val="1"/>
          <c:tx>
            <c:strRef>
              <c:f>'2'!$D$1</c:f>
              <c:strCache>
                <c:ptCount val="1"/>
                <c:pt idx="0">
                  <c:v>Kratkoročne aktivne stope</c:v>
                </c:pt>
              </c:strCache>
            </c:strRef>
          </c:tx>
          <c:spPr>
            <a:ln>
              <a:solidFill>
                <a:schemeClr val="accent2">
                  <a:lumMod val="60000"/>
                  <a:lumOff val="40000"/>
                </a:schemeClr>
              </a:solidFill>
            </a:ln>
          </c:spPr>
          <c:marker>
            <c:symbol val="none"/>
          </c:marker>
          <c:cat>
            <c:multiLvlStrRef>
              <c:f>'2'!$A$38:$B$56</c:f>
              <c:multiLvlStrCache>
                <c:ptCount val="19"/>
                <c:lvl>
                  <c:pt idx="0">
                    <c:v>01</c:v>
                  </c:pt>
                  <c:pt idx="1">
                    <c:v>02</c:v>
                  </c:pt>
                  <c:pt idx="2">
                    <c:v>03</c:v>
                  </c:pt>
                  <c:pt idx="3">
                    <c:v>04</c:v>
                  </c:pt>
                  <c:pt idx="4">
                    <c:v>05</c:v>
                  </c:pt>
                  <c:pt idx="5">
                    <c:v>06</c:v>
                  </c:pt>
                  <c:pt idx="6">
                    <c:v>07</c:v>
                  </c:pt>
                  <c:pt idx="7">
                    <c:v>08</c:v>
                  </c:pt>
                  <c:pt idx="8">
                    <c:v>09</c:v>
                  </c:pt>
                  <c:pt idx="9">
                    <c:v>10</c:v>
                  </c:pt>
                  <c:pt idx="10">
                    <c:v>11</c:v>
                  </c:pt>
                  <c:pt idx="11">
                    <c:v>12</c:v>
                  </c:pt>
                  <c:pt idx="12">
                    <c:v>01</c:v>
                  </c:pt>
                  <c:pt idx="13">
                    <c:v>02</c:v>
                  </c:pt>
                  <c:pt idx="14">
                    <c:v>03</c:v>
                  </c:pt>
                  <c:pt idx="15">
                    <c:v>04</c:v>
                  </c:pt>
                  <c:pt idx="16">
                    <c:v>05</c:v>
                  </c:pt>
                  <c:pt idx="17">
                    <c:v>06</c:v>
                  </c:pt>
                  <c:pt idx="18">
                    <c:v>07</c:v>
                  </c:pt>
                </c:lvl>
                <c:lvl>
                  <c:pt idx="0">
                    <c:v>2008</c:v>
                  </c:pt>
                  <c:pt idx="12">
                    <c:v>2009.</c:v>
                  </c:pt>
                </c:lvl>
              </c:multiLvlStrCache>
            </c:multiLvlStrRef>
          </c:cat>
          <c:val>
            <c:numRef>
              <c:f>'2'!$D$38:$D$56</c:f>
              <c:numCache>
                <c:formatCode>0.00</c:formatCode>
                <c:ptCount val="19"/>
                <c:pt idx="0">
                  <c:v>7.2800908889208324</c:v>
                </c:pt>
                <c:pt idx="1">
                  <c:v>7.048414793402233</c:v>
                </c:pt>
                <c:pt idx="2">
                  <c:v>6.9181713534143094</c:v>
                </c:pt>
                <c:pt idx="3">
                  <c:v>6.9343969858199834</c:v>
                </c:pt>
                <c:pt idx="4">
                  <c:v>6.9618756702612608</c:v>
                </c:pt>
                <c:pt idx="5">
                  <c:v>6.9736728188870938</c:v>
                </c:pt>
                <c:pt idx="6">
                  <c:v>7.0611449747409605</c:v>
                </c:pt>
                <c:pt idx="7">
                  <c:v>6.9943311398397485</c:v>
                </c:pt>
                <c:pt idx="8">
                  <c:v>7.1250725388587259</c:v>
                </c:pt>
                <c:pt idx="9">
                  <c:v>7.3173156076332688</c:v>
                </c:pt>
                <c:pt idx="10">
                  <c:v>7.4305891508757043</c:v>
                </c:pt>
                <c:pt idx="11">
                  <c:v>7.6402484134767183</c:v>
                </c:pt>
                <c:pt idx="12">
                  <c:v>7.6426799375452052</c:v>
                </c:pt>
                <c:pt idx="13">
                  <c:v>7.7415470148156871</c:v>
                </c:pt>
                <c:pt idx="14">
                  <c:v>7.7900960767376395</c:v>
                </c:pt>
                <c:pt idx="15">
                  <c:v>7.8984426162491701</c:v>
                </c:pt>
                <c:pt idx="16">
                  <c:v>8.0591103657914402</c:v>
                </c:pt>
                <c:pt idx="17">
                  <c:v>8.2633123564880346</c:v>
                </c:pt>
                <c:pt idx="18">
                  <c:v>8.2762897621876874</c:v>
                </c:pt>
              </c:numCache>
            </c:numRef>
          </c:val>
          <c:smooth val="1"/>
        </c:ser>
        <c:ser>
          <c:idx val="2"/>
          <c:order val="2"/>
          <c:tx>
            <c:strRef>
              <c:f>'2'!$E$1</c:f>
              <c:strCache>
                <c:ptCount val="1"/>
                <c:pt idx="0">
                  <c:v>Dugoročne aktivne stope</c:v>
                </c:pt>
              </c:strCache>
            </c:strRef>
          </c:tx>
          <c:spPr>
            <a:ln>
              <a:solidFill>
                <a:srgbClr val="FFC000"/>
              </a:solidFill>
            </a:ln>
          </c:spPr>
          <c:marker>
            <c:symbol val="none"/>
          </c:marker>
          <c:cat>
            <c:multiLvlStrRef>
              <c:f>'2'!$A$38:$B$56</c:f>
              <c:multiLvlStrCache>
                <c:ptCount val="19"/>
                <c:lvl>
                  <c:pt idx="0">
                    <c:v>01</c:v>
                  </c:pt>
                  <c:pt idx="1">
                    <c:v>02</c:v>
                  </c:pt>
                  <c:pt idx="2">
                    <c:v>03</c:v>
                  </c:pt>
                  <c:pt idx="3">
                    <c:v>04</c:v>
                  </c:pt>
                  <c:pt idx="4">
                    <c:v>05</c:v>
                  </c:pt>
                  <c:pt idx="5">
                    <c:v>06</c:v>
                  </c:pt>
                  <c:pt idx="6">
                    <c:v>07</c:v>
                  </c:pt>
                  <c:pt idx="7">
                    <c:v>08</c:v>
                  </c:pt>
                  <c:pt idx="8">
                    <c:v>09</c:v>
                  </c:pt>
                  <c:pt idx="9">
                    <c:v>10</c:v>
                  </c:pt>
                  <c:pt idx="10">
                    <c:v>11</c:v>
                  </c:pt>
                  <c:pt idx="11">
                    <c:v>12</c:v>
                  </c:pt>
                  <c:pt idx="12">
                    <c:v>01</c:v>
                  </c:pt>
                  <c:pt idx="13">
                    <c:v>02</c:v>
                  </c:pt>
                  <c:pt idx="14">
                    <c:v>03</c:v>
                  </c:pt>
                  <c:pt idx="15">
                    <c:v>04</c:v>
                  </c:pt>
                  <c:pt idx="16">
                    <c:v>05</c:v>
                  </c:pt>
                  <c:pt idx="17">
                    <c:v>06</c:v>
                  </c:pt>
                  <c:pt idx="18">
                    <c:v>07</c:v>
                  </c:pt>
                </c:lvl>
                <c:lvl>
                  <c:pt idx="0">
                    <c:v>2008</c:v>
                  </c:pt>
                  <c:pt idx="12">
                    <c:v>2009.</c:v>
                  </c:pt>
                </c:lvl>
              </c:multiLvlStrCache>
            </c:multiLvlStrRef>
          </c:cat>
          <c:val>
            <c:numRef>
              <c:f>'2'!$E$38:$E$56</c:f>
              <c:numCache>
                <c:formatCode>0.00</c:formatCode>
                <c:ptCount val="19"/>
                <c:pt idx="0">
                  <c:v>8.654327324903214</c:v>
                </c:pt>
                <c:pt idx="1">
                  <c:v>8.4146813253443504</c:v>
                </c:pt>
                <c:pt idx="2">
                  <c:v>8.5170763177055733</c:v>
                </c:pt>
                <c:pt idx="3">
                  <c:v>8.5429786907522889</c:v>
                </c:pt>
                <c:pt idx="4">
                  <c:v>8.4357928589671758</c:v>
                </c:pt>
                <c:pt idx="5">
                  <c:v>8.6246227161106432</c:v>
                </c:pt>
                <c:pt idx="6">
                  <c:v>8.6306363009204325</c:v>
                </c:pt>
                <c:pt idx="7">
                  <c:v>8.8865736254555188</c:v>
                </c:pt>
                <c:pt idx="8">
                  <c:v>8.8722921283097609</c:v>
                </c:pt>
                <c:pt idx="9">
                  <c:v>9.1413603042208056</c:v>
                </c:pt>
                <c:pt idx="10">
                  <c:v>9.1931275355464592</c:v>
                </c:pt>
                <c:pt idx="11">
                  <c:v>9.0584136247510187</c:v>
                </c:pt>
                <c:pt idx="12">
                  <c:v>9.2238724815311244</c:v>
                </c:pt>
                <c:pt idx="13">
                  <c:v>9.6730810267065035</c:v>
                </c:pt>
                <c:pt idx="14">
                  <c:v>9.0872794163716488</c:v>
                </c:pt>
                <c:pt idx="15">
                  <c:v>9.1961002547781057</c:v>
                </c:pt>
                <c:pt idx="16">
                  <c:v>9.3074057922230704</c:v>
                </c:pt>
                <c:pt idx="17">
                  <c:v>9.2917966899978239</c:v>
                </c:pt>
                <c:pt idx="18">
                  <c:v>9.0069436076418103</c:v>
                </c:pt>
              </c:numCache>
            </c:numRef>
          </c:val>
          <c:smooth val="1"/>
        </c:ser>
        <c:marker val="1"/>
        <c:axId val="73853184"/>
        <c:axId val="78557184"/>
      </c:lineChart>
      <c:catAx>
        <c:axId val="73853184"/>
        <c:scaling>
          <c:orientation val="minMax"/>
        </c:scaling>
        <c:axPos val="b"/>
        <c:numFmt formatCode="General" sourceLinked="1"/>
        <c:tickLblPos val="nextTo"/>
        <c:txPr>
          <a:bodyPr rot="0" vert="horz"/>
          <a:lstStyle/>
          <a:p>
            <a:pPr>
              <a:defRPr/>
            </a:pPr>
            <a:endParaRPr lang="en-US"/>
          </a:p>
        </c:txPr>
        <c:crossAx val="78557184"/>
        <c:crossesAt val="0"/>
        <c:lblAlgn val="ctr"/>
        <c:lblOffset val="100"/>
        <c:tickLblSkip val="1"/>
        <c:tickMarkSkip val="1"/>
      </c:catAx>
      <c:valAx>
        <c:axId val="78557184"/>
        <c:scaling>
          <c:orientation val="minMax"/>
          <c:max val="10"/>
          <c:min val="0"/>
        </c:scaling>
        <c:axPos val="l"/>
        <c:majorGridlines/>
        <c:numFmt formatCode="0%" sourceLinked="0"/>
        <c:tickLblPos val="nextTo"/>
        <c:txPr>
          <a:bodyPr rot="0" vert="horz"/>
          <a:lstStyle/>
          <a:p>
            <a:pPr>
              <a:defRPr/>
            </a:pPr>
            <a:endParaRPr lang="en-US"/>
          </a:p>
        </c:txPr>
        <c:crossAx val="73853184"/>
        <c:crosses val="autoZero"/>
        <c:crossBetween val="between"/>
        <c:majorUnit val="2"/>
        <c:dispUnits>
          <c:builtInUnit val="hundreds"/>
        </c:dispUnits>
      </c:valAx>
      <c:catAx>
        <c:axId val="78559104"/>
        <c:scaling>
          <c:orientation val="minMax"/>
        </c:scaling>
        <c:delete val="1"/>
        <c:axPos val="b"/>
        <c:tickLblPos val="none"/>
        <c:crossAx val="78560640"/>
        <c:crosses val="autoZero"/>
        <c:lblAlgn val="ctr"/>
        <c:lblOffset val="100"/>
      </c:catAx>
      <c:valAx>
        <c:axId val="78560640"/>
        <c:scaling>
          <c:orientation val="minMax"/>
          <c:max val="1200000"/>
        </c:scaling>
        <c:axPos val="r"/>
        <c:title>
          <c:tx>
            <c:rich>
              <a:bodyPr rot="5400000" vert="horz"/>
              <a:lstStyle/>
              <a:p>
                <a:pPr>
                  <a:defRPr/>
                </a:pPr>
                <a:r>
                  <a:rPr lang="en-US" dirty="0"/>
                  <a:t>u milionima KM</a:t>
                </a:r>
              </a:p>
            </c:rich>
          </c:tx>
          <c:layout>
            <c:manualLayout>
              <c:xMode val="edge"/>
              <c:yMode val="edge"/>
              <c:x val="0.94052955935574134"/>
              <c:y val="0.17562799273746779"/>
            </c:manualLayout>
          </c:layout>
        </c:title>
        <c:numFmt formatCode="#,##0" sourceLinked="1"/>
        <c:tickLblPos val="nextTo"/>
        <c:txPr>
          <a:bodyPr rot="0" vert="horz"/>
          <a:lstStyle/>
          <a:p>
            <a:pPr>
              <a:defRPr/>
            </a:pPr>
            <a:endParaRPr lang="en-US"/>
          </a:p>
        </c:txPr>
        <c:crossAx val="78559104"/>
        <c:crosses val="max"/>
        <c:crossBetween val="between"/>
        <c:majorUnit val="300000"/>
        <c:dispUnits>
          <c:builtInUnit val="thousands"/>
        </c:dispUnits>
      </c:valAx>
    </c:plotArea>
    <c:legend>
      <c:legendPos val="b"/>
      <c:layout>
        <c:manualLayout>
          <c:xMode val="edge"/>
          <c:yMode val="edge"/>
          <c:x val="9.6955914690548071E-3"/>
          <c:y val="0.74472318491168454"/>
          <c:w val="0.97577208135326665"/>
          <c:h val="0.15770646948701431"/>
        </c:manualLayout>
      </c:layout>
    </c:legend>
    <c:plotVisOnly val="1"/>
    <c:dispBlanksAs val="gap"/>
  </c:chart>
  <c:spPr>
    <a:noFill/>
    <a:ln>
      <a:noFill/>
    </a:ln>
  </c:spPr>
  <c:externalData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F86348-2190-4FCE-AC6C-B9DD95EFCE13}" type="datetimeFigureOut">
              <a:rPr lang="en-US" smtClean="0"/>
              <a:pPr/>
              <a:t>10/15/2009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0DE6D2-04B2-4C1A-A4C7-82017D220A2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D89905-B610-4F81-A8A1-39D97999BE8D}" type="datetimeFigureOut">
              <a:rPr lang="en-US" smtClean="0"/>
              <a:pPr/>
              <a:t>10/15/2009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479630-A4F7-48AD-96D2-338E174E1E5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833BB6-D740-41EA-B163-20D600D71FD7}" type="datetime1">
              <a:rPr lang="sr-Latn-CS" smtClean="0"/>
              <a:pPr>
                <a:defRPr/>
              </a:pPr>
              <a:t>15.10.2009</a:t>
            </a:fld>
            <a:endParaRPr lang="bs-Latn-BA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10th Interbalkan Forum of Banks Association, Sarajevo 16th October 2009</a:t>
            </a:r>
            <a:endParaRPr lang="bs-Latn-BA" dirty="0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6B43F1-BE06-48B0-A7F9-F4DBB61E82BB}" type="slidenum">
              <a:rPr lang="bs-Latn-BA"/>
              <a:pPr>
                <a:defRPr/>
              </a:pPr>
              <a:t>‹#›</a:t>
            </a:fld>
            <a:endParaRPr lang="bs-Latn-B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BB3BC0-695F-46CB-9E8A-2571834C46D1}" type="datetime1">
              <a:rPr lang="sr-Latn-CS" smtClean="0"/>
              <a:pPr>
                <a:defRPr/>
              </a:pPr>
              <a:t>15.10.2009</a:t>
            </a:fld>
            <a:endParaRPr lang="bs-Latn-BA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10th Interbalkan Forum of Banks Association, Sarajevo 16th October 2009</a:t>
            </a:r>
            <a:endParaRPr lang="bs-Latn-BA" dirty="0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377642-C36C-4CD6-BECA-127E99E96269}" type="slidenum">
              <a:rPr lang="bs-Latn-BA"/>
              <a:pPr>
                <a:defRPr/>
              </a:pPr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455B42-3A02-4998-8226-6D5AB869F670}" type="datetime1">
              <a:rPr lang="sr-Latn-CS" smtClean="0"/>
              <a:pPr>
                <a:defRPr/>
              </a:pPr>
              <a:t>15.10.2009</a:t>
            </a:fld>
            <a:endParaRPr lang="bs-Latn-BA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10th Interbalkan Forum of Banks Association, Sarajevo 16th October 2009</a:t>
            </a:r>
            <a:endParaRPr lang="bs-Latn-BA" dirty="0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B4750-256B-45DD-B2ED-DBBDA4EF7C38}" type="slidenum">
              <a:rPr lang="bs-Latn-BA"/>
              <a:pPr>
                <a:defRPr/>
              </a:pPr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 rtlCol="0">
            <a:normAutofit/>
          </a:bodyPr>
          <a:lstStyle/>
          <a:p>
            <a:pPr lvl="0"/>
            <a:endParaRPr lang="en-US" noProof="0" dirty="0" smtClean="0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F57ED6-01CE-4371-A08F-66DA0E75F63C}" type="datetime1">
              <a:rPr lang="sr-Latn-CS" smtClean="0"/>
              <a:pPr>
                <a:defRPr/>
              </a:pPr>
              <a:t>15.10.2009</a:t>
            </a:fld>
            <a:endParaRPr lang="hr-HR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10th Interbalkan Forum of Banks Association, Sarajevo 16th October 2009</a:t>
            </a:r>
            <a:endParaRPr lang="hr-HR" dirty="0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DC7B30-D4FF-4CC6-9074-9AD5AE5D66CE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5C7D29-4389-43B7-BD41-475BB6C91A8C}" type="datetime1">
              <a:rPr lang="sr-Latn-CS" smtClean="0"/>
              <a:pPr>
                <a:defRPr/>
              </a:pPr>
              <a:t>15.10.2009</a:t>
            </a:fld>
            <a:endParaRPr lang="bs-Latn-BA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10th Interbalkan Forum of Banks Association, Sarajevo 16th October 2009</a:t>
            </a:r>
            <a:endParaRPr lang="bs-Latn-BA" dirty="0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D3AD41-6A66-4984-918D-A4F4500B8F02}" type="slidenum">
              <a:rPr lang="bs-Latn-BA"/>
              <a:pPr>
                <a:defRPr/>
              </a:pPr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DB29A-F6CE-419A-9E5D-3C8082F23946}" type="datetime1">
              <a:rPr lang="sr-Latn-CS" smtClean="0"/>
              <a:pPr>
                <a:defRPr/>
              </a:pPr>
              <a:t>15.10.2009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10th Interbalkan Forum of Banks Association, Sarajevo 16th October 2009</a:t>
            </a:r>
            <a:endParaRPr lang="bs-Latn-B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7FF945-8A99-4259-B2E8-F621B70E9625}" type="slidenum">
              <a:rPr lang="bs-Latn-BA"/>
              <a:pPr>
                <a:defRPr/>
              </a:pPr>
              <a:t>‹#›</a:t>
            </a:fld>
            <a:endParaRPr lang="bs-Latn-B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39BAD5-3FE7-46C8-A5B3-BA9153F06E16}" type="datetime1">
              <a:rPr lang="sr-Latn-CS" smtClean="0"/>
              <a:pPr>
                <a:defRPr/>
              </a:pPr>
              <a:t>15.10.2009</a:t>
            </a:fld>
            <a:endParaRPr lang="bs-Latn-BA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10th Interbalkan Forum of Banks Association, Sarajevo 16th October 2009</a:t>
            </a:r>
            <a:endParaRPr lang="bs-Latn-BA" dirty="0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E74F1B-A232-42F3-95A7-2E115461C77E}" type="slidenum">
              <a:rPr lang="bs-Latn-BA"/>
              <a:pPr>
                <a:defRPr/>
              </a:pPr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DCC07-3C92-4CD4-BCFB-C3B55E4D2BC5}" type="datetime1">
              <a:rPr lang="sr-Latn-CS" smtClean="0"/>
              <a:pPr>
                <a:defRPr/>
              </a:pPr>
              <a:t>15.10.2009</a:t>
            </a:fld>
            <a:endParaRPr lang="bs-Latn-BA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10th Interbalkan Forum of Banks Association, Sarajevo 16th October 2009</a:t>
            </a:r>
            <a:endParaRPr lang="bs-Latn-BA" dirty="0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8E3176-13F6-4843-97BA-827764ADE205}" type="slidenum">
              <a:rPr lang="bs-Latn-BA"/>
              <a:pPr>
                <a:defRPr/>
              </a:pPr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FF92A1-D1FB-43C3-848B-2714795EE3AC}" type="datetime1">
              <a:rPr lang="sr-Latn-CS" smtClean="0"/>
              <a:pPr>
                <a:defRPr/>
              </a:pPr>
              <a:t>15.10.2009</a:t>
            </a:fld>
            <a:endParaRPr lang="bs-Latn-BA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10th Interbalkan Forum of Banks Association, Sarajevo 16th October 2009</a:t>
            </a:r>
            <a:endParaRPr lang="bs-Latn-BA" dirty="0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426E44-4789-4980-9487-DC353B1E12FC}" type="slidenum">
              <a:rPr lang="bs-Latn-BA"/>
              <a:pPr>
                <a:defRPr/>
              </a:pPr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EDF20E-9B00-4178-A19F-AC2B7ABBCBB0}" type="datetime1">
              <a:rPr lang="sr-Latn-CS" smtClean="0"/>
              <a:pPr>
                <a:defRPr/>
              </a:pPr>
              <a:t>15.10.2009</a:t>
            </a:fld>
            <a:endParaRPr lang="bs-Latn-BA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10th Interbalkan Forum of Banks Association, Sarajevo 16th October 2009</a:t>
            </a:r>
            <a:endParaRPr lang="bs-Latn-BA" dirty="0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B35DF9-5425-4E1F-93B7-0F74C28E7EA1}" type="slidenum">
              <a:rPr lang="bs-Latn-BA"/>
              <a:pPr>
                <a:defRPr/>
              </a:pPr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721C98-DAAA-447F-8D13-8E75BDEC8DC6}" type="datetime1">
              <a:rPr lang="sr-Latn-CS" smtClean="0"/>
              <a:pPr>
                <a:defRPr/>
              </a:pPr>
              <a:t>15.10.2009</a:t>
            </a:fld>
            <a:endParaRPr lang="bs-Latn-BA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10th Interbalkan Forum of Banks Association, Sarajevo 16th October 2009</a:t>
            </a:r>
            <a:endParaRPr lang="bs-Latn-BA" dirty="0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10B724-0947-46A7-9B04-DCF6F2A4ED35}" type="slidenum">
              <a:rPr lang="bs-Latn-BA"/>
              <a:pPr>
                <a:defRPr/>
              </a:pPr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5D79CA-3C5A-4B61-A84A-9F25E75AD275}" type="datetime1">
              <a:rPr lang="sr-Latn-CS" smtClean="0"/>
              <a:pPr>
                <a:defRPr/>
              </a:pPr>
              <a:t>15.10.2009</a:t>
            </a:fld>
            <a:endParaRPr lang="bs-Latn-BA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10th Interbalkan Forum of Banks Association, Sarajevo 16th October 2009</a:t>
            </a:r>
            <a:endParaRPr lang="bs-Latn-BA" dirty="0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125757-27D8-4C7F-9268-993F276B7894}" type="slidenum">
              <a:rPr lang="bs-Latn-BA"/>
              <a:pPr>
                <a:defRPr/>
              </a:pPr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38BC8A5-2830-4BFA-A15D-62C8691031F8}" type="datetime1">
              <a:rPr lang="sr-Latn-CS" smtClean="0"/>
              <a:pPr>
                <a:defRPr/>
              </a:pPr>
              <a:t>15.10.2009</a:t>
            </a:fld>
            <a:endParaRPr lang="bs-Latn-B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10th Interbalkan Forum of Banks Association, Sarajevo 16th October 2009</a:t>
            </a:r>
            <a:endParaRPr lang="bs-Latn-BA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5414222-4EA5-4A33-892F-DC210D9B3C94}" type="slidenum">
              <a:rPr lang="bs-Latn-BA"/>
              <a:pPr>
                <a:defRPr/>
              </a:pPr>
              <a:t>‹#›</a:t>
            </a:fld>
            <a:endParaRPr lang="bs-Latn-BA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31" r:id="rId2"/>
    <p:sldLayoutId id="2147483740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41" r:id="rId9"/>
    <p:sldLayoutId id="2147483737" r:id="rId10"/>
    <p:sldLayoutId id="2147483738" r:id="rId11"/>
    <p:sldLayoutId id="2147483742" r:id="rId12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bbih.ba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bbh.ba/" TargetMode="Externa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Microsoft_Office_Excel_97-2003_Worksheet1.xls"/><Relationship Id="rId4" Type="http://schemas.openxmlformats.org/officeDocument/2006/relationships/hyperlink" Target="http://www.euribor.org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1600" dirty="0" smtClean="0">
                <a:solidFill>
                  <a:schemeClr val="accent2"/>
                </a:solidFill>
              </a:rPr>
              <a:t>U</a:t>
            </a:r>
            <a:r>
              <a:rPr lang="bs-Latn-BA" sz="1600" dirty="0" smtClean="0">
                <a:solidFill>
                  <a:schemeClr val="accent2"/>
                </a:solidFill>
              </a:rPr>
              <a:t>B</a:t>
            </a:r>
            <a:r>
              <a:rPr lang="pt-BR" sz="1600" dirty="0" smtClean="0">
                <a:solidFill>
                  <a:schemeClr val="accent2"/>
                </a:solidFill>
              </a:rPr>
              <a:t>BiH   </a:t>
            </a:r>
            <a:r>
              <a:rPr lang="en-US" sz="1600" dirty="0" smtClean="0">
                <a:solidFill>
                  <a:schemeClr val="accent2"/>
                </a:solidFill>
              </a:rPr>
              <a:t>         </a:t>
            </a:r>
            <a:r>
              <a:rPr lang="en-US" sz="1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n-US" sz="1600" dirty="0" smtClean="0"/>
              <a:t>                              </a:t>
            </a:r>
            <a:br>
              <a:rPr lang="en-US" sz="1600" dirty="0" smtClean="0"/>
            </a:br>
            <a:r>
              <a:rPr lang="en-US" sz="1600" dirty="0" smtClean="0">
                <a:solidFill>
                  <a:schemeClr val="tx1"/>
                </a:solidFill>
              </a:rPr>
              <a:t>UDRUŽENJE BANAKA BOSNE I HERCEGOVINE</a:t>
            </a:r>
            <a:br>
              <a:rPr lang="en-US" sz="1600" dirty="0" smtClean="0">
                <a:solidFill>
                  <a:schemeClr val="tx1"/>
                </a:solidFill>
              </a:rPr>
            </a:br>
            <a:r>
              <a:rPr lang="en-US" sz="1600" dirty="0" smtClean="0">
                <a:solidFill>
                  <a:schemeClr val="tx1"/>
                </a:solidFill>
              </a:rPr>
              <a:t>UDRUGA BANAKA BOSNE I HERCEGOVINE</a:t>
            </a:r>
            <a:r>
              <a:rPr lang="hr-HR" sz="1600" dirty="0" smtClean="0">
                <a:solidFill>
                  <a:schemeClr val="tx1"/>
                </a:solidFill>
              </a:rPr>
              <a:t/>
            </a:r>
            <a:br>
              <a:rPr lang="hr-HR" sz="1600" dirty="0" smtClean="0">
                <a:solidFill>
                  <a:schemeClr val="tx1"/>
                </a:solidFill>
              </a:rPr>
            </a:br>
            <a:r>
              <a:rPr lang="hr-HR" sz="1600" dirty="0" smtClean="0">
                <a:solidFill>
                  <a:schemeClr val="tx1"/>
                </a:solidFill>
              </a:rPr>
              <a:t>УДРУЖЕЊЕ БАНАКА БОСНE И ХЕРЦЕГОВИНE</a:t>
            </a:r>
            <a:br>
              <a:rPr lang="hr-HR" sz="1600" dirty="0" smtClean="0">
                <a:solidFill>
                  <a:schemeClr val="tx1"/>
                </a:solidFill>
              </a:rPr>
            </a:br>
            <a:r>
              <a:rPr lang="hr-HR" sz="1600" dirty="0" smtClean="0">
                <a:solidFill>
                  <a:schemeClr val="tx1"/>
                </a:solidFill>
              </a:rPr>
              <a:t>BANKS ASSOCIATION OF BOSNIA AND HERZEGOVINA</a:t>
            </a:r>
            <a:r>
              <a:rPr lang="pt-BR" sz="1600" i="1" dirty="0" smtClean="0">
                <a:solidFill>
                  <a:schemeClr val="tx1"/>
                </a:solidFill>
              </a:rPr>
              <a:t/>
            </a:r>
            <a:br>
              <a:rPr lang="pt-BR" sz="1600" i="1" dirty="0" smtClean="0">
                <a:solidFill>
                  <a:schemeClr val="tx1"/>
                </a:solidFill>
              </a:rPr>
            </a:br>
            <a:r>
              <a:rPr lang="bs-Latn-BA" sz="1600" i="1" dirty="0" smtClean="0">
                <a:solidFill>
                  <a:schemeClr val="tx1"/>
                </a:solidFill>
              </a:rPr>
              <a:t>Fra Andjela Zvizdovića br 1 (UNITIC, objekat A/10)</a:t>
            </a:r>
            <a:r>
              <a:rPr lang="pt-BR" sz="1600" i="1" dirty="0" smtClean="0">
                <a:solidFill>
                  <a:schemeClr val="tx1"/>
                </a:solidFill>
              </a:rPr>
              <a:t>, 71000 Sarajevo, Bosna i Hercegovina, Tel: (387 33) </a:t>
            </a:r>
            <a:r>
              <a:rPr lang="bs-Latn-BA" sz="1600" i="1" dirty="0" smtClean="0">
                <a:solidFill>
                  <a:schemeClr val="tx1"/>
                </a:solidFill>
              </a:rPr>
              <a:t>296 501</a:t>
            </a:r>
            <a:r>
              <a:rPr lang="pt-BR" sz="1600" i="1" dirty="0" smtClean="0">
                <a:solidFill>
                  <a:schemeClr val="tx1"/>
                </a:solidFill>
              </a:rPr>
              <a:t>, Fax: (387 33) </a:t>
            </a:r>
            <a:r>
              <a:rPr lang="bs-Latn-BA" sz="1600" i="1" dirty="0" smtClean="0">
                <a:solidFill>
                  <a:schemeClr val="tx1"/>
                </a:solidFill>
              </a:rPr>
              <a:t>296 504</a:t>
            </a:r>
            <a:r>
              <a:rPr lang="hr-HR" sz="1600" i="1" dirty="0" smtClean="0">
                <a:solidFill>
                  <a:schemeClr val="tx1"/>
                </a:solidFill>
              </a:rPr>
              <a:t/>
            </a:r>
            <a:br>
              <a:rPr lang="hr-HR" sz="1600" i="1" dirty="0" smtClean="0">
                <a:solidFill>
                  <a:schemeClr val="tx1"/>
                </a:solidFill>
              </a:rPr>
            </a:br>
            <a:r>
              <a:rPr lang="hr-HR" sz="1600" i="1" dirty="0" smtClean="0">
                <a:solidFill>
                  <a:schemeClr val="tx1"/>
                </a:solidFill>
                <a:hlinkClick r:id="rId3"/>
              </a:rPr>
              <a:t>www.ubbih.ba</a:t>
            </a:r>
            <a:r>
              <a:rPr lang="hr-HR" sz="8000" i="1" dirty="0" smtClean="0"/>
              <a:t/>
            </a:r>
            <a:br>
              <a:rPr lang="hr-HR" sz="8000" i="1" dirty="0" smtClean="0"/>
            </a:br>
            <a:endParaRPr lang="bs-Latn-BA" dirty="0"/>
          </a:p>
        </p:txBody>
      </p:sp>
      <p:sp>
        <p:nvSpPr>
          <p:cNvPr id="5123" name="Subtitle 2"/>
          <p:cNvSpPr>
            <a:spLocks noGrp="1"/>
          </p:cNvSpPr>
          <p:nvPr>
            <p:ph type="subTitle" idx="1"/>
          </p:nvPr>
        </p:nvSpPr>
        <p:spPr>
          <a:xfrm>
            <a:off x="533400" y="3000372"/>
            <a:ext cx="7967690" cy="2357453"/>
          </a:xfrm>
        </p:spPr>
        <p:txBody>
          <a:bodyPr/>
          <a:lstStyle/>
          <a:p>
            <a:pPr marR="0" algn="ctr" eaLnBrk="1" hangingPunct="1"/>
            <a:endParaRPr lang="bs-Latn-BA" sz="2400" dirty="0" smtClean="0">
              <a:latin typeface="Arial" charset="0"/>
              <a:cs typeface="Arial" charset="0"/>
            </a:endParaRPr>
          </a:p>
          <a:p>
            <a:pPr marR="0" algn="ctr" eaLnBrk="1" hangingPunct="1"/>
            <a:r>
              <a:rPr lang="bs-Latn-BA" sz="2400" dirty="0" smtClean="0">
                <a:latin typeface="Arial" charset="0"/>
                <a:cs typeface="Arial" charset="0"/>
              </a:rPr>
              <a:t>BANKING SECTOR IN BOSNIA AND HERZEGOVINA</a:t>
            </a:r>
            <a:endParaRPr lang="bs-Latn-BA" sz="2400" dirty="0" smtClean="0">
              <a:latin typeface="Arial" charset="0"/>
              <a:cs typeface="Arial" charset="0"/>
            </a:endParaRPr>
          </a:p>
          <a:p>
            <a:pPr marR="0" algn="ctr" eaLnBrk="1" hangingPunct="1"/>
            <a:r>
              <a:rPr lang="bs-Latn-BA" sz="2000" dirty="0" smtClean="0">
                <a:latin typeface="Arial" charset="0"/>
                <a:cs typeface="Arial" charset="0"/>
              </a:rPr>
              <a:t>Mr. </a:t>
            </a:r>
            <a:r>
              <a:rPr lang="en-US" sz="2000" dirty="0" smtClean="0">
                <a:latin typeface="Arial" charset="0"/>
                <a:cs typeface="Arial" charset="0"/>
              </a:rPr>
              <a:t>Mijo</a:t>
            </a:r>
            <a:r>
              <a:rPr lang="bs-Latn-BA" sz="2000" dirty="0" smtClean="0">
                <a:latin typeface="Arial" charset="0"/>
                <a:cs typeface="Arial" charset="0"/>
              </a:rPr>
              <a:t> </a:t>
            </a:r>
            <a:r>
              <a:rPr lang="bs-Latn-BA" sz="2000" dirty="0" smtClean="0">
                <a:latin typeface="Arial" charset="0"/>
                <a:cs typeface="Arial" charset="0"/>
              </a:rPr>
              <a:t>Mišić, </a:t>
            </a:r>
            <a:r>
              <a:rPr lang="bs-Latn-BA" sz="2000" dirty="0" smtClean="0">
                <a:latin typeface="Arial" charset="0"/>
                <a:cs typeface="Arial" charset="0"/>
              </a:rPr>
              <a:t>Executive Secretary</a:t>
            </a:r>
            <a:endParaRPr lang="bs-Latn-BA" sz="2000" dirty="0" smtClean="0">
              <a:latin typeface="Arial" charset="0"/>
              <a:cs typeface="Arial" charset="0"/>
            </a:endParaRPr>
          </a:p>
          <a:p>
            <a:pPr marR="0" algn="ctr" eaLnBrk="1" hangingPunct="1"/>
            <a:endParaRPr lang="bs-Latn-BA" sz="1800" dirty="0" smtClean="0">
              <a:latin typeface="Arial" charset="0"/>
              <a:cs typeface="Arial" charset="0"/>
            </a:endParaRPr>
          </a:p>
          <a:p>
            <a:pPr marR="0" algn="ctr" eaLnBrk="1" hangingPunct="1"/>
            <a:endParaRPr lang="bs-Latn-BA" sz="1800" dirty="0" smtClean="0">
              <a:latin typeface="Arial" charset="0"/>
              <a:cs typeface="Arial" charset="0"/>
            </a:endParaRPr>
          </a:p>
          <a:p>
            <a:pPr marR="0" algn="ctr" eaLnBrk="1" hangingPunct="1"/>
            <a:endParaRPr lang="bs-Latn-BA" sz="1800" dirty="0" smtClean="0">
              <a:latin typeface="Arial" charset="0"/>
              <a:cs typeface="Arial" charset="0"/>
            </a:endParaRPr>
          </a:p>
          <a:p>
            <a:pPr marR="0" algn="ctr" eaLnBrk="1" hangingPunct="1"/>
            <a:endParaRPr lang="bs-Latn-BA" sz="1800" dirty="0" smtClean="0">
              <a:latin typeface="Arial" charset="0"/>
              <a:cs typeface="Arial" charset="0"/>
            </a:endParaRPr>
          </a:p>
          <a:p>
            <a:pPr marR="0" algn="ctr" eaLnBrk="1" hangingPunct="1"/>
            <a:r>
              <a:rPr lang="bs-Latn-BA" sz="1800" dirty="0" smtClean="0">
                <a:latin typeface="Arial" charset="0"/>
                <a:cs typeface="Arial" charset="0"/>
              </a:rPr>
              <a:t>10th Interbalkan Forum Banks Association</a:t>
            </a:r>
          </a:p>
          <a:p>
            <a:pPr marR="0" algn="ctr" eaLnBrk="1" hangingPunct="1"/>
            <a:r>
              <a:rPr lang="bs-Latn-BA" sz="1800" dirty="0" smtClean="0">
                <a:latin typeface="Arial" charset="0"/>
                <a:cs typeface="Arial" charset="0"/>
              </a:rPr>
              <a:t>Sarajevo, 16th October 2009</a:t>
            </a:r>
          </a:p>
        </p:txBody>
      </p:sp>
      <p:sp>
        <p:nvSpPr>
          <p:cNvPr id="5124" name="TextBox 3"/>
          <p:cNvSpPr txBox="1">
            <a:spLocks noChangeArrowheads="1"/>
          </p:cNvSpPr>
          <p:nvPr/>
        </p:nvSpPr>
        <p:spPr bwMode="auto">
          <a:xfrm>
            <a:off x="0" y="0"/>
            <a:ext cx="1446213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bs-Latn-BA" sz="3000" b="1" dirty="0">
                <a:latin typeface="Book Antiqua" pitchFamily="18" charset="0"/>
              </a:rPr>
              <a:t>UBBiH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6B43F1-BE06-48B0-A7F9-F4DBB61E82BB}" type="slidenum">
              <a:rPr lang="bs-Latn-BA" smtClean="0"/>
              <a:pPr>
                <a:defRPr/>
              </a:pPr>
              <a:t>1</a:t>
            </a:fld>
            <a:endParaRPr lang="bs-Latn-BA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bs-Latn-B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bs-Latn-BA" dirty="0" smtClean="0"/>
              <a:t>10</a:t>
            </a:r>
            <a:endParaRPr lang="en-GB" dirty="0" smtClean="0"/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214282" y="571480"/>
            <a:ext cx="8435975" cy="65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pl-PL" sz="2000" i="0" u="none" dirty="0" smtClean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UBBiH</a:t>
            </a:r>
          </a:p>
          <a:p>
            <a:pPr>
              <a:defRPr/>
            </a:pPr>
            <a:r>
              <a:rPr lang="bs-Latn-BA" sz="2000" dirty="0" smtClean="0"/>
              <a:t>III Banking Sector in </a:t>
            </a:r>
            <a:r>
              <a:rPr lang="bs-Latn-BA" sz="2000" dirty="0" smtClean="0"/>
              <a:t>B&amp;H</a:t>
            </a:r>
            <a:endParaRPr lang="pl-PL" sz="2000" i="0" u="none" dirty="0" smtClean="0">
              <a:solidFill>
                <a:srgbClr val="3366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r">
              <a:defRPr/>
            </a:pPr>
            <a:r>
              <a:rPr lang="pl-PL" sz="2000" i="0" u="none" dirty="0" smtClean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FSI (</a:t>
            </a:r>
            <a:r>
              <a:rPr lang="en-US" sz="2000" dirty="0" smtClean="0"/>
              <a:t>Financial </a:t>
            </a:r>
            <a:r>
              <a:rPr lang="en-US" sz="2000" dirty="0"/>
              <a:t>Soundness Indicators</a:t>
            </a:r>
            <a:r>
              <a:rPr lang="en-US" sz="2000" dirty="0" smtClean="0"/>
              <a:t>)</a:t>
            </a:r>
            <a:r>
              <a:rPr lang="pl-PL" sz="2000" i="0" u="none" dirty="0" smtClean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pl-PL" sz="2000" i="0" u="none" dirty="0" smtClean="0"/>
          </a:p>
          <a:p>
            <a:pPr algn="r">
              <a:defRPr/>
            </a:pPr>
            <a:endParaRPr lang="en-US" sz="2000" i="0" u="none" dirty="0">
              <a:solidFill>
                <a:srgbClr val="3366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268" name="Rectangle 3"/>
          <p:cNvSpPr>
            <a:spLocks noChangeArrowheads="1"/>
          </p:cNvSpPr>
          <p:nvPr/>
        </p:nvSpPr>
        <p:spPr bwMode="auto">
          <a:xfrm>
            <a:off x="500034" y="1428736"/>
            <a:ext cx="8229600" cy="406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>
              <a:lnSpc>
                <a:spcPts val="2200"/>
              </a:lnSpc>
              <a:buClr>
                <a:srgbClr val="336699"/>
              </a:buClr>
              <a:buFont typeface="Wingdings" pitchFamily="2" charset="2"/>
              <a:buChar char="n"/>
            </a:pPr>
            <a:endParaRPr lang="bs-Latn-BA" i="0" u="none" dirty="0" smtClean="0"/>
          </a:p>
          <a:p>
            <a:pPr marL="342900" indent="-342900" algn="just">
              <a:lnSpc>
                <a:spcPts val="2200"/>
              </a:lnSpc>
              <a:buClr>
                <a:srgbClr val="336699"/>
              </a:buClr>
              <a:buFont typeface="Wingdings" pitchFamily="2" charset="2"/>
              <a:buChar char="n"/>
            </a:pPr>
            <a:r>
              <a:rPr lang="nn-NO" i="0" u="none" dirty="0" smtClean="0"/>
              <a:t>FSI </a:t>
            </a:r>
            <a:r>
              <a:rPr lang="bs-Latn-BA" i="0" u="none" dirty="0" smtClean="0"/>
              <a:t>second quarter</a:t>
            </a:r>
            <a:r>
              <a:rPr lang="nn-NO" i="0" u="none" dirty="0" smtClean="0"/>
              <a:t> </a:t>
            </a:r>
            <a:r>
              <a:rPr lang="nn-NO" i="0" u="none" dirty="0"/>
              <a:t>2008. i 2009. </a:t>
            </a:r>
            <a:endParaRPr lang="bs-Latn-BA" i="0" u="none" dirty="0" smtClean="0"/>
          </a:p>
          <a:p>
            <a:pPr marL="342900" indent="-342900" algn="just">
              <a:lnSpc>
                <a:spcPts val="2200"/>
              </a:lnSpc>
              <a:buClr>
                <a:srgbClr val="336699"/>
              </a:buClr>
              <a:buFont typeface="Wingdings" pitchFamily="2" charset="2"/>
              <a:buChar char="n"/>
            </a:pPr>
            <a:r>
              <a:rPr lang="bs-Latn-BA" sz="900" dirty="0" smtClean="0"/>
              <a:t>Source: Central Bank of B&amp;H</a:t>
            </a:r>
            <a:endParaRPr lang="vi-VN" sz="900" i="0" u="none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00034" y="2500304"/>
          <a:ext cx="8001055" cy="3500463"/>
        </p:xfrm>
        <a:graphic>
          <a:graphicData uri="http://schemas.openxmlformats.org/drawingml/2006/table">
            <a:tbl>
              <a:tblPr/>
              <a:tblGrid>
                <a:gridCol w="4092343"/>
                <a:gridCol w="983736"/>
                <a:gridCol w="983736"/>
                <a:gridCol w="979364"/>
                <a:gridCol w="961876"/>
              </a:tblGrid>
              <a:tr h="413443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latin typeface="Tahoma"/>
                        </a:rPr>
                        <a:t> </a:t>
                      </a:r>
                    </a:p>
                  </a:txBody>
                  <a:tcPr marL="0" marR="0" marT="0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>
                        <a:alpha val="5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latin typeface="Tahoma"/>
                        </a:rPr>
                        <a:t>Q2 2008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latin typeface="Tahoma"/>
                        </a:rPr>
                        <a:t>Q2 2009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26106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 dirty="0">
                          <a:latin typeface="Tahoma"/>
                        </a:rPr>
                        <a:t> </a:t>
                      </a:r>
                      <a:endParaRPr lang="en-US" sz="1050" b="1" i="0" u="none" strike="noStrike" noProof="0" dirty="0">
                        <a:latin typeface="Tahoma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s-Latn-BA" sz="1050" b="1" i="0" u="none" strike="noStrike" dirty="0" smtClean="0">
                          <a:latin typeface="Tahoma"/>
                        </a:rPr>
                        <a:t>Banks owned by foreign investors</a:t>
                      </a:r>
                      <a:endParaRPr lang="en-US" sz="1050" b="1" i="0" u="none" strike="noStrike" dirty="0">
                        <a:latin typeface="Tahom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s-Latn-BA" sz="1050" b="1" i="0" u="none" strike="noStrike" dirty="0" smtClean="0">
                          <a:latin typeface="Tahoma"/>
                        </a:rPr>
                        <a:t>Banking system</a:t>
                      </a:r>
                      <a:endParaRPr lang="en-US" sz="1050" b="1" i="0" u="none" strike="noStrike" dirty="0">
                        <a:latin typeface="Tahom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s-Latn-BA" sz="1050" b="1" i="0" u="none" strike="noStrike" dirty="0" smtClean="0">
                          <a:latin typeface="Tahoma"/>
                        </a:rPr>
                        <a:t>Banks owned by foreign investors</a:t>
                      </a:r>
                      <a:endParaRPr lang="en-US" sz="1050" b="1" i="0" u="none" strike="noStrike" dirty="0">
                        <a:latin typeface="Tahom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s-Latn-BA" sz="1050" b="1" i="0" u="none" strike="noStrike" dirty="0" smtClean="0">
                          <a:latin typeface="Tahoma"/>
                        </a:rPr>
                        <a:t>Banking system</a:t>
                      </a:r>
                      <a:endParaRPr lang="en-US" sz="1050" b="1" i="0" u="none" strike="noStrike" dirty="0">
                        <a:latin typeface="Tahom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>
                        <a:alpha val="50000"/>
                      </a:srgbClr>
                    </a:solidFill>
                  </a:tcPr>
                </a:tc>
              </a:tr>
              <a:tr h="308702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 dirty="0" smtClean="0">
                          <a:latin typeface="Tahoma"/>
                        </a:rPr>
                        <a:t>Net</a:t>
                      </a:r>
                      <a:r>
                        <a:rPr lang="bs-Latn-BA" sz="1050" b="1" i="0" u="none" strike="noStrike" dirty="0" smtClean="0">
                          <a:latin typeface="Tahoma"/>
                        </a:rPr>
                        <a:t>t</a:t>
                      </a:r>
                      <a:r>
                        <a:rPr lang="en-US" sz="1050" b="1" i="0" u="none" strike="noStrike" dirty="0" smtClean="0">
                          <a:latin typeface="Tahoma"/>
                        </a:rPr>
                        <a:t>o </a:t>
                      </a:r>
                      <a:r>
                        <a:rPr lang="bs-Latn-BA" sz="1050" b="1" i="0" u="none" strike="noStrike" dirty="0" smtClean="0">
                          <a:latin typeface="Tahoma"/>
                        </a:rPr>
                        <a:t>capital vs</a:t>
                      </a:r>
                      <a:r>
                        <a:rPr lang="en-US" sz="1050" b="1" i="0" u="none" strike="noStrike" dirty="0" smtClean="0">
                          <a:latin typeface="Tahoma"/>
                        </a:rPr>
                        <a:t> </a:t>
                      </a:r>
                      <a:r>
                        <a:rPr lang="bs-Latn-BA" sz="1050" b="1" i="0" u="none" strike="noStrike" dirty="0" smtClean="0">
                          <a:latin typeface="Tahoma"/>
                        </a:rPr>
                        <a:t>risk</a:t>
                      </a:r>
                      <a:r>
                        <a:rPr lang="en-US" sz="1050" b="1" i="0" u="none" strike="noStrike" dirty="0" smtClean="0">
                          <a:latin typeface="Tahoma"/>
                        </a:rPr>
                        <a:t> </a:t>
                      </a:r>
                      <a:r>
                        <a:rPr lang="bs-Latn-BA" sz="1050" b="1" i="0" u="none" strike="noStrike" dirty="0" smtClean="0">
                          <a:latin typeface="Tahoma"/>
                        </a:rPr>
                        <a:t>waighted assets</a:t>
                      </a:r>
                      <a:r>
                        <a:rPr lang="en-US" sz="1050" b="1" i="0" u="none" strike="noStrike" dirty="0" smtClean="0">
                          <a:latin typeface="Tahoma"/>
                        </a:rPr>
                        <a:t> </a:t>
                      </a:r>
                      <a:r>
                        <a:rPr lang="en-US" sz="1050" b="1" i="0" u="none" strike="noStrike" dirty="0">
                          <a:latin typeface="Tahoma"/>
                        </a:rPr>
                        <a:t>(CAR)</a:t>
                      </a:r>
                    </a:p>
                  </a:txBody>
                  <a:tcPr marL="45720" marR="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latin typeface="Tahoma"/>
                        </a:rPr>
                        <a:t>14.7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latin typeface="Tahoma"/>
                        </a:rPr>
                        <a:t>16.1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latin typeface="Tahoma"/>
                        </a:rPr>
                        <a:t>15.6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latin typeface="Tahoma"/>
                        </a:rPr>
                        <a:t>16.3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>
                        <a:alpha val="0"/>
                      </a:srgbClr>
                    </a:solidFill>
                  </a:tcPr>
                </a:tc>
              </a:tr>
              <a:tr h="308702">
                <a:tc>
                  <a:txBody>
                    <a:bodyPr/>
                    <a:lstStyle/>
                    <a:p>
                      <a:pPr algn="l" fontAlgn="b"/>
                      <a:r>
                        <a:rPr lang="bs-Latn-BA" sz="1050" b="1" i="0" u="none" strike="noStrike" dirty="0" smtClean="0">
                          <a:latin typeface="Tahoma"/>
                        </a:rPr>
                        <a:t>NPL vs total assets</a:t>
                      </a:r>
                      <a:endParaRPr lang="en-US" sz="1050" b="1" i="0" u="none" strike="noStrike" dirty="0">
                        <a:latin typeface="Tahoma"/>
                      </a:endParaRPr>
                    </a:p>
                  </a:txBody>
                  <a:tcPr marL="45720" marR="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latin typeface="Tahoma"/>
                        </a:rPr>
                        <a:t>1.9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latin typeface="Tahoma"/>
                        </a:rPr>
                        <a:t>2.0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latin typeface="Tahoma"/>
                        </a:rPr>
                        <a:t>2.8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latin typeface="Tahoma"/>
                        </a:rPr>
                        <a:t>2.8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>
                        <a:alpha val="50000"/>
                      </a:srgbClr>
                    </a:solidFill>
                  </a:tcPr>
                </a:tc>
              </a:tr>
              <a:tr h="308702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 dirty="0">
                          <a:latin typeface="Tahoma"/>
                        </a:rPr>
                        <a:t>ROAA</a:t>
                      </a:r>
                    </a:p>
                  </a:txBody>
                  <a:tcPr marL="45720" marR="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latin typeface="Tahoma"/>
                        </a:rPr>
                        <a:t>0.2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latin typeface="Tahoma"/>
                        </a:rPr>
                        <a:t>0.3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latin typeface="Tahoma"/>
                        </a:rPr>
                        <a:t>0.1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latin typeface="Tahoma"/>
                        </a:rPr>
                        <a:t>0.1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>
                        <a:alpha val="0"/>
                      </a:srgbClr>
                    </a:solidFill>
                  </a:tcPr>
                </a:tc>
              </a:tr>
              <a:tr h="308702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 dirty="0">
                          <a:latin typeface="Tahoma"/>
                        </a:rPr>
                        <a:t>ROAE</a:t>
                      </a:r>
                    </a:p>
                  </a:txBody>
                  <a:tcPr marL="45720" marR="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latin typeface="Tahoma"/>
                        </a:rPr>
                        <a:t>2.8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latin typeface="Tahoma"/>
                        </a:rPr>
                        <a:t>2.5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latin typeface="Tahoma"/>
                        </a:rPr>
                        <a:t>1.4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latin typeface="Tahoma"/>
                        </a:rPr>
                        <a:t>1.3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>
                        <a:alpha val="50000"/>
                      </a:srgbClr>
                    </a:solidFill>
                  </a:tcPr>
                </a:tc>
              </a:tr>
              <a:tr h="308702">
                <a:tc>
                  <a:txBody>
                    <a:bodyPr/>
                    <a:lstStyle/>
                    <a:p>
                      <a:pPr algn="l" fontAlgn="b"/>
                      <a:r>
                        <a:rPr lang="bs-Latn-BA" sz="1050" b="1" i="0" u="none" strike="noStrike" dirty="0" smtClean="0">
                          <a:latin typeface="Tahoma"/>
                        </a:rPr>
                        <a:t>Non interest expences vs total income</a:t>
                      </a:r>
                      <a:endParaRPr lang="en-US" sz="1050" b="1" i="0" u="none" strike="noStrike" dirty="0">
                        <a:latin typeface="Tahoma"/>
                      </a:endParaRPr>
                    </a:p>
                  </a:txBody>
                  <a:tcPr marL="45720" marR="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latin typeface="Tahoma"/>
                        </a:rPr>
                        <a:t>90.5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latin typeface="Tahoma"/>
                        </a:rPr>
                        <a:t>90.4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latin typeface="Tahoma"/>
                        </a:rPr>
                        <a:t>94.3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latin typeface="Tahoma"/>
                        </a:rPr>
                        <a:t>94.4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>
                        <a:alpha val="0"/>
                      </a:srgbClr>
                    </a:solidFill>
                  </a:tcPr>
                </a:tc>
              </a:tr>
              <a:tr h="308702">
                <a:tc>
                  <a:txBody>
                    <a:bodyPr/>
                    <a:lstStyle/>
                    <a:p>
                      <a:pPr algn="l" fontAlgn="b"/>
                      <a:r>
                        <a:rPr lang="bs-Latn-BA" sz="1050" b="1" i="0" u="none" strike="noStrike" dirty="0" smtClean="0">
                          <a:latin typeface="Tahoma"/>
                        </a:rPr>
                        <a:t>Likvid assets vs total assets</a:t>
                      </a:r>
                      <a:endParaRPr lang="en-US" sz="1050" b="1" i="0" u="none" strike="noStrike" dirty="0">
                        <a:latin typeface="Tahoma"/>
                      </a:endParaRPr>
                    </a:p>
                  </a:txBody>
                  <a:tcPr marL="45720" marR="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latin typeface="Tahoma"/>
                        </a:rPr>
                        <a:t>31.8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latin typeface="Tahoma"/>
                        </a:rPr>
                        <a:t>32.2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latin typeface="Tahoma"/>
                        </a:rPr>
                        <a:t>28.2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latin typeface="Tahoma"/>
                        </a:rPr>
                        <a:t>28.5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>
                        <a:alpha val="50000"/>
                      </a:srgbClr>
                    </a:solidFill>
                  </a:tcPr>
                </a:tc>
              </a:tr>
              <a:tr h="308702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 dirty="0" smtClean="0">
                          <a:latin typeface="Tahoma"/>
                        </a:rPr>
                        <a:t>Net</a:t>
                      </a:r>
                      <a:r>
                        <a:rPr lang="bs-Latn-BA" sz="1050" b="1" i="0" u="none" strike="noStrike" dirty="0" smtClean="0">
                          <a:latin typeface="Tahoma"/>
                        </a:rPr>
                        <a:t>to</a:t>
                      </a:r>
                      <a:r>
                        <a:rPr lang="bs-Latn-BA" sz="1050" b="1" i="0" u="none" strike="noStrike" baseline="0" dirty="0" smtClean="0">
                          <a:latin typeface="Tahoma"/>
                        </a:rPr>
                        <a:t> open position</a:t>
                      </a:r>
                      <a:endParaRPr lang="en-US" sz="1050" b="1" i="0" u="none" strike="noStrike" dirty="0">
                        <a:latin typeface="Tahoma"/>
                      </a:endParaRPr>
                    </a:p>
                  </a:txBody>
                  <a:tcPr marL="45720" marR="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latin typeface="Tahoma"/>
                        </a:rPr>
                        <a:t>-3.8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latin typeface="Tahoma"/>
                        </a:rPr>
                        <a:t>-1.3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latin typeface="Tahoma"/>
                        </a:rPr>
                        <a:t>1.0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latin typeface="Tahoma"/>
                        </a:rPr>
                        <a:t>2.0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>
                        <a:alpha val="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10th Interbalkan Forum of Banks Association, Sarajevo 16th October 2009</a:t>
            </a:r>
            <a:endParaRPr lang="bs-Latn-B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le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58204" cy="1293799"/>
          </a:xfrm>
        </p:spPr>
        <p:txBody>
          <a:bodyPr/>
          <a:lstStyle/>
          <a:p>
            <a:pPr>
              <a:defRPr/>
            </a:pPr>
            <a:r>
              <a:rPr lang="hr-HR" sz="2000" dirty="0" smtClean="0"/>
              <a:t>UBBiH</a:t>
            </a:r>
            <a:br>
              <a:rPr lang="hr-HR" sz="2000" dirty="0" smtClean="0"/>
            </a:br>
            <a:r>
              <a:rPr lang="hr-HR" sz="2000" dirty="0" smtClean="0"/>
              <a:t>I</a:t>
            </a:r>
            <a:r>
              <a:rPr lang="bs-Latn-BA" sz="2000" dirty="0" smtClean="0"/>
              <a:t>III Banking </a:t>
            </a:r>
            <a:r>
              <a:rPr lang="bs-Latn-BA" sz="2000" dirty="0" smtClean="0"/>
              <a:t>Sector in B&amp;H</a:t>
            </a:r>
            <a:r>
              <a:rPr lang="hr-HR" sz="2000" dirty="0" smtClean="0"/>
              <a:t/>
            </a:r>
            <a:br>
              <a:rPr lang="hr-HR" sz="2000" dirty="0" smtClean="0"/>
            </a:br>
            <a:r>
              <a:rPr lang="hr-HR" sz="2000" dirty="0" smtClean="0"/>
              <a:t/>
            </a:r>
            <a:br>
              <a:rPr lang="hr-HR" sz="2000" dirty="0" smtClean="0"/>
            </a:br>
            <a:r>
              <a:rPr lang="hr-HR" sz="2000" dirty="0" smtClean="0"/>
              <a:t>Average interest rate in B&amp;H (loans: blue-short term, red-long term) </a:t>
            </a:r>
            <a:r>
              <a:rPr lang="hr-HR" sz="2000" dirty="0" smtClean="0"/>
              <a:t/>
            </a:r>
            <a:br>
              <a:rPr lang="hr-HR" sz="2000" dirty="0" smtClean="0"/>
            </a:br>
            <a:r>
              <a:rPr lang="hr-HR" sz="1100" dirty="0" smtClean="0"/>
              <a:t>ISource: </a:t>
            </a:r>
            <a:r>
              <a:rPr lang="hr-HR" sz="1100" dirty="0" smtClean="0">
                <a:hlinkClick r:id="rId3"/>
              </a:rPr>
              <a:t>www.cbbh.ba</a:t>
            </a:r>
            <a:r>
              <a:rPr lang="hr-HR" sz="1100" dirty="0" smtClean="0"/>
              <a:t/>
            </a:r>
            <a:br>
              <a:rPr lang="hr-HR" sz="1100" dirty="0" smtClean="0"/>
            </a:br>
            <a:r>
              <a:rPr lang="hr-HR" sz="1100" dirty="0" smtClean="0">
                <a:hlinkClick r:id="rId4"/>
              </a:rPr>
              <a:t>www.euribor.org</a:t>
            </a:r>
            <a:r>
              <a:rPr lang="hr-HR" sz="1100" dirty="0" smtClean="0"/>
              <a:t> </a:t>
            </a:r>
            <a:endParaRPr lang="en-US" sz="2000" dirty="0" smtClean="0"/>
          </a:p>
        </p:txBody>
      </p:sp>
      <p:graphicFrame>
        <p:nvGraphicFramePr>
          <p:cNvPr id="1026" name="Table Placeholder 5"/>
          <p:cNvGraphicFramePr>
            <a:graphicFrameLocks noGrp="1"/>
          </p:cNvGraphicFramePr>
          <p:nvPr>
            <p:ph type="tbl" idx="1"/>
          </p:nvPr>
        </p:nvGraphicFramePr>
        <p:xfrm>
          <a:off x="461963" y="1857364"/>
          <a:ext cx="8391525" cy="4273561"/>
        </p:xfrm>
        <a:graphic>
          <a:graphicData uri="http://schemas.openxmlformats.org/presentationml/2006/ole">
            <p:oleObj spid="_x0000_s31746" name="Worksheet" r:id="rId5" imgW="8115300" imgH="4381500" progId="Excel.Sheet.8">
              <p:embed/>
            </p:oleObj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67C840-0F1A-4AF2-828E-6A3F7364B9BC}" type="slidenum">
              <a:rPr lang="hr-HR" smtClean="0"/>
              <a:pPr>
                <a:defRPr/>
              </a:pPr>
              <a:t>11</a:t>
            </a:fld>
            <a:endParaRPr lang="hr-H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10th Interbalkan Forum of Banks Association, Sarajevo 16th October 2009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bs-Latn-BA" dirty="0" smtClean="0"/>
              <a:t>12</a:t>
            </a:r>
            <a:endParaRPr lang="en-GB" dirty="0" smtClean="0"/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214282" y="1000108"/>
            <a:ext cx="8435975" cy="65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pl-PL" sz="3000" i="0" u="none" dirty="0" smtClean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UBBiH </a:t>
            </a:r>
          </a:p>
          <a:p>
            <a:pPr>
              <a:defRPr/>
            </a:pPr>
            <a:r>
              <a:rPr lang="bs-Latn-BA" sz="2800" dirty="0" smtClean="0"/>
              <a:t>III Banking Sector in </a:t>
            </a:r>
            <a:r>
              <a:rPr lang="bs-Latn-BA" sz="2800" dirty="0" smtClean="0"/>
              <a:t>B&amp;H</a:t>
            </a:r>
          </a:p>
          <a:p>
            <a:pPr>
              <a:defRPr/>
            </a:pPr>
            <a:r>
              <a:rPr lang="bs-Latn-BA" sz="2000" i="0" u="none" dirty="0" smtClean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Interest rates and new placements</a:t>
            </a:r>
          </a:p>
          <a:p>
            <a:pPr>
              <a:defRPr/>
            </a:pPr>
            <a:endParaRPr lang="pl-PL" sz="2000" i="0" u="none" dirty="0" smtClean="0">
              <a:solidFill>
                <a:srgbClr val="3366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r">
              <a:defRPr/>
            </a:pPr>
            <a:endParaRPr lang="en-US" sz="3200" i="0" u="none" dirty="0">
              <a:solidFill>
                <a:srgbClr val="3366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316" name="Rectangle 3"/>
          <p:cNvSpPr>
            <a:spLocks noChangeArrowheads="1"/>
          </p:cNvSpPr>
          <p:nvPr/>
        </p:nvSpPr>
        <p:spPr bwMode="auto">
          <a:xfrm>
            <a:off x="500034" y="1357298"/>
            <a:ext cx="8229600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>
              <a:buClr>
                <a:srgbClr val="336699"/>
              </a:buClr>
              <a:buFont typeface="Wingdings" pitchFamily="2" charset="2"/>
              <a:buChar char="n"/>
            </a:pPr>
            <a:endParaRPr lang="bs-Latn-BA" sz="1050" i="0" u="none" dirty="0" smtClean="0"/>
          </a:p>
          <a:p>
            <a:pPr marL="342900" indent="-342900" algn="just">
              <a:buClr>
                <a:srgbClr val="336699"/>
              </a:buClr>
            </a:pPr>
            <a:r>
              <a:rPr lang="bs-Latn-BA" sz="1050" dirty="0" smtClean="0"/>
              <a:t>Source: Central Bank of B&amp;H</a:t>
            </a:r>
            <a:endParaRPr lang="vi-VN" sz="1050" i="0" u="none" dirty="0"/>
          </a:p>
        </p:txBody>
      </p:sp>
      <p:graphicFrame>
        <p:nvGraphicFramePr>
          <p:cNvPr id="7" name="Chart 6"/>
          <p:cNvGraphicFramePr>
            <a:graphicFrameLocks/>
          </p:cNvGraphicFramePr>
          <p:nvPr/>
        </p:nvGraphicFramePr>
        <p:xfrm>
          <a:off x="500034" y="1714488"/>
          <a:ext cx="7500990" cy="41434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10th Interbalkan Forum of Banks Association, Sarajevo 16th October 2009</a:t>
            </a:r>
            <a:endParaRPr lang="bs-Latn-B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bs-Latn-BA" sz="2500" dirty="0" smtClean="0"/>
              <a:t/>
            </a:r>
            <a:br>
              <a:rPr lang="bs-Latn-BA" sz="2500" dirty="0" smtClean="0"/>
            </a:br>
            <a:endParaRPr lang="bs-Latn-BA" sz="2500" dirty="0" smtClean="0"/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bs-Latn-BA" dirty="0" smtClean="0"/>
          </a:p>
          <a:p>
            <a:pPr eaLnBrk="1" hangingPunct="1"/>
            <a:endParaRPr lang="bs-Latn-BA" dirty="0" smtClean="0"/>
          </a:p>
          <a:p>
            <a:pPr eaLnBrk="1" hangingPunct="1">
              <a:buFont typeface="Wingdings 2" pitchFamily="18" charset="2"/>
              <a:buNone/>
            </a:pPr>
            <a:endParaRPr lang="bs-Latn-BA" sz="2500" dirty="0" smtClean="0">
              <a:latin typeface="Arial" charset="0"/>
              <a:cs typeface="Arial" charset="0"/>
            </a:endParaRPr>
          </a:p>
          <a:p>
            <a:pPr eaLnBrk="1" hangingPunct="1"/>
            <a:r>
              <a:rPr lang="en-US" sz="2500" dirty="0" smtClean="0">
                <a:latin typeface="Arial" charset="0"/>
                <a:cs typeface="Arial" charset="0"/>
              </a:rPr>
              <a:t>There was no cash intervention in B&amp;H banking sector by the State institutions</a:t>
            </a:r>
            <a:endParaRPr lang="en-US" sz="2500" dirty="0" smtClean="0">
              <a:latin typeface="Arial" charset="0"/>
              <a:cs typeface="Arial" charset="0"/>
            </a:endParaRPr>
          </a:p>
        </p:txBody>
      </p:sp>
      <p:sp>
        <p:nvSpPr>
          <p:cNvPr id="9220" name="TextBox 3"/>
          <p:cNvSpPr txBox="1">
            <a:spLocks noChangeArrowheads="1"/>
          </p:cNvSpPr>
          <p:nvPr/>
        </p:nvSpPr>
        <p:spPr bwMode="auto">
          <a:xfrm>
            <a:off x="214282" y="500042"/>
            <a:ext cx="6215074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bs-Latn-BA" sz="3000" b="1" dirty="0" smtClean="0">
                <a:latin typeface="Book Antiqua" pitchFamily="18" charset="0"/>
              </a:rPr>
              <a:t>UBBiH</a:t>
            </a:r>
          </a:p>
          <a:p>
            <a:endParaRPr lang="bs-Latn-BA" sz="3000" b="1" dirty="0" smtClean="0">
              <a:latin typeface="Book Antiqua" pitchFamily="18" charset="0"/>
            </a:endParaRPr>
          </a:p>
          <a:p>
            <a:r>
              <a:rPr lang="bs-Latn-BA" sz="2800" dirty="0" smtClean="0"/>
              <a:t>III Banking Sector in </a:t>
            </a:r>
            <a:r>
              <a:rPr lang="bs-Latn-BA" sz="2800" dirty="0" smtClean="0"/>
              <a:t>B&amp;H</a:t>
            </a:r>
            <a:endParaRPr lang="bs-Latn-BA" sz="3000" b="1" dirty="0">
              <a:latin typeface="Book Antiqua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bs-Latn-BA" dirty="0" smtClean="0"/>
              <a:t>13</a:t>
            </a:r>
            <a:endParaRPr lang="bs-Latn-B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10th Interbalkan Forum of Banks Association, Sarajevo 16th October 2009</a:t>
            </a:r>
            <a:endParaRPr lang="bs-Latn-B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/>
          <a:lstStyle/>
          <a:p>
            <a:r>
              <a:rPr lang="bs-Latn-BA" sz="2800" b="1" dirty="0" smtClean="0">
                <a:latin typeface="Book Antiqua" pitchFamily="18" charset="0"/>
              </a:rPr>
              <a:t>UBBiH</a:t>
            </a:r>
            <a:br>
              <a:rPr lang="bs-Latn-BA" sz="2800" b="1" dirty="0" smtClean="0">
                <a:latin typeface="Book Antiqua" pitchFamily="18" charset="0"/>
              </a:rPr>
            </a:br>
            <a:r>
              <a:rPr lang="bs-Latn-BA" sz="2800" b="1" dirty="0" smtClean="0">
                <a:latin typeface="Book Antiqua" pitchFamily="18" charset="0"/>
              </a:rPr>
              <a:t/>
            </a:r>
            <a:br>
              <a:rPr lang="bs-Latn-BA" sz="2800" b="1" dirty="0" smtClean="0">
                <a:latin typeface="Book Antiqua" pitchFamily="18" charset="0"/>
              </a:rPr>
            </a:br>
            <a:endParaRPr lang="en-US" sz="2800" dirty="0" smtClean="0"/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500034" y="1428736"/>
            <a:ext cx="8229600" cy="4389437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sz="2800" dirty="0" smtClean="0"/>
              <a:t>Three key questions:</a:t>
            </a:r>
          </a:p>
          <a:p>
            <a:pPr>
              <a:buFont typeface="Arial" charset="0"/>
              <a:buNone/>
            </a:pPr>
            <a:endParaRPr lang="en-US" dirty="0" smtClean="0"/>
          </a:p>
          <a:p>
            <a:pPr>
              <a:buFont typeface="Arial" charset="0"/>
              <a:buNone/>
            </a:pPr>
            <a:r>
              <a:rPr lang="en-US" dirty="0" smtClean="0"/>
              <a:t>-Where to find new capital?</a:t>
            </a:r>
          </a:p>
          <a:p>
            <a:pPr>
              <a:buFont typeface="Arial" charset="0"/>
              <a:buNone/>
            </a:pPr>
            <a:endParaRPr lang="en-US" dirty="0" smtClean="0"/>
          </a:p>
          <a:p>
            <a:pPr>
              <a:buFont typeface="Arial" charset="0"/>
              <a:buNone/>
            </a:pPr>
            <a:r>
              <a:rPr lang="en-US" dirty="0" smtClean="0"/>
              <a:t>-How to keep trend in a time </a:t>
            </a:r>
            <a:r>
              <a:rPr lang="bs-Latn-BA" dirty="0" smtClean="0"/>
              <a:t>ahea</a:t>
            </a:r>
            <a:r>
              <a:rPr lang="en-US" dirty="0" smtClean="0"/>
              <a:t>d?</a:t>
            </a:r>
          </a:p>
          <a:p>
            <a:pPr>
              <a:buFont typeface="Arial" charset="0"/>
              <a:buNone/>
            </a:pPr>
            <a:endParaRPr lang="en-US" dirty="0" smtClean="0"/>
          </a:p>
          <a:p>
            <a:pPr>
              <a:buFont typeface="Arial" charset="0"/>
              <a:buNone/>
            </a:pPr>
            <a:r>
              <a:rPr lang="en-US" dirty="0" smtClean="0"/>
              <a:t>-Can we turn challenge into opportunity?</a:t>
            </a: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061A54-BFBE-4BF6-9F57-59D029555460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10th Interbalkan Forum of Banks Association, Sarajevo 16th October 2009</a:t>
            </a:r>
            <a:endParaRPr lang="bs-Latn-B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316038"/>
            <a:ext cx="7772400" cy="13636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bs-Latn-BA" dirty="0"/>
          </a:p>
        </p:txBody>
      </p:sp>
      <p:sp>
        <p:nvSpPr>
          <p:cNvPr id="19459" name="Text Placeholder 2"/>
          <p:cNvSpPr>
            <a:spLocks noGrp="1"/>
          </p:cNvSpPr>
          <p:nvPr>
            <p:ph type="body" idx="1"/>
          </p:nvPr>
        </p:nvSpPr>
        <p:spPr>
          <a:xfrm>
            <a:off x="530225" y="2705100"/>
            <a:ext cx="7772400" cy="1509713"/>
          </a:xfrm>
        </p:spPr>
        <p:txBody>
          <a:bodyPr/>
          <a:lstStyle/>
          <a:p>
            <a:pPr algn="ctr" eaLnBrk="1" hangingPunct="1"/>
            <a:r>
              <a:rPr lang="bs-Latn-BA" b="1" dirty="0" smtClean="0"/>
              <a:t>Thank you for your attention...</a:t>
            </a:r>
            <a:endParaRPr lang="bs-Latn-BA" b="1" dirty="0" smtClean="0"/>
          </a:p>
        </p:txBody>
      </p:sp>
      <p:sp>
        <p:nvSpPr>
          <p:cNvPr id="19460" name="TextBox 3"/>
          <p:cNvSpPr txBox="1">
            <a:spLocks noChangeArrowheads="1"/>
          </p:cNvSpPr>
          <p:nvPr/>
        </p:nvSpPr>
        <p:spPr bwMode="auto">
          <a:xfrm>
            <a:off x="0" y="0"/>
            <a:ext cx="1446213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bs-Latn-BA" sz="3000" b="1">
                <a:latin typeface="Book Antiqua" pitchFamily="18" charset="0"/>
              </a:rPr>
              <a:t>UBBiH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7FF945-8A99-4259-B2E8-F621B70E9625}" type="slidenum">
              <a:rPr lang="bs-Latn-BA" smtClean="0"/>
              <a:pPr>
                <a:defRPr/>
              </a:pPr>
              <a:t>15</a:t>
            </a:fld>
            <a:endParaRPr lang="bs-Latn-BA"/>
          </a:p>
        </p:txBody>
      </p:sp>
      <p:pic>
        <p:nvPicPr>
          <p:cNvPr id="7" name="Picture 5" descr="24_05_2006_clip_image0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3786190"/>
            <a:ext cx="2971800" cy="1057275"/>
          </a:xfrm>
          <a:prstGeom prst="rect">
            <a:avLst/>
          </a:prstGeom>
          <a:noFill/>
        </p:spPr>
      </p:pic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10th Interbalkan Forum of Banks Association, Sarajevo 16th October 2009</a:t>
            </a:r>
            <a:endParaRPr lang="bs-Latn-B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1285860"/>
            <a:ext cx="7851648" cy="3500462"/>
          </a:xfrm>
        </p:spPr>
        <p:txBody>
          <a:bodyPr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bs-Latn-BA" sz="4000" dirty="0" smtClean="0">
                <a:effectLst/>
              </a:rPr>
              <a:t>Content</a:t>
            </a:r>
            <a:br>
              <a:rPr lang="bs-Latn-BA" sz="4000" dirty="0" smtClean="0">
                <a:effectLst/>
              </a:rPr>
            </a:br>
            <a:r>
              <a:rPr lang="bs-Latn-BA" sz="4000" dirty="0" smtClean="0">
                <a:effectLst/>
              </a:rPr>
              <a:t/>
            </a:r>
            <a:br>
              <a:rPr lang="bs-Latn-BA" sz="4000" dirty="0" smtClean="0">
                <a:effectLst/>
              </a:rPr>
            </a:br>
            <a:r>
              <a:rPr lang="bs-Latn-BA" sz="3200" dirty="0" smtClean="0">
                <a:effectLst/>
              </a:rPr>
              <a:t>I About Banks Association of B&amp;H in brief</a:t>
            </a:r>
            <a:br>
              <a:rPr lang="bs-Latn-BA" sz="3200" dirty="0" smtClean="0">
                <a:effectLst/>
              </a:rPr>
            </a:br>
            <a:r>
              <a:rPr lang="bs-Latn-BA" sz="3200" dirty="0" smtClean="0">
                <a:effectLst/>
              </a:rPr>
              <a:t>II Structure of Financial Sector in B&amp;H</a:t>
            </a:r>
            <a:br>
              <a:rPr lang="bs-Latn-BA" sz="3200" dirty="0" smtClean="0">
                <a:effectLst/>
              </a:rPr>
            </a:br>
            <a:r>
              <a:rPr lang="bs-Latn-BA" sz="3200" dirty="0" smtClean="0">
                <a:effectLst/>
              </a:rPr>
              <a:t>III Banking Sector in B&amp;H</a:t>
            </a:r>
            <a:endParaRPr lang="bs-Latn-BA" sz="3200" dirty="0">
              <a:effectLst/>
            </a:endParaRPr>
          </a:p>
        </p:txBody>
      </p:sp>
      <p:sp>
        <p:nvSpPr>
          <p:cNvPr id="5123" name="Subtitle 2"/>
          <p:cNvSpPr>
            <a:spLocks noGrp="1"/>
          </p:cNvSpPr>
          <p:nvPr>
            <p:ph type="subTitle" idx="1"/>
          </p:nvPr>
        </p:nvSpPr>
        <p:spPr>
          <a:xfrm>
            <a:off x="428596" y="1142985"/>
            <a:ext cx="7967690" cy="714380"/>
          </a:xfrm>
        </p:spPr>
        <p:txBody>
          <a:bodyPr/>
          <a:lstStyle/>
          <a:p>
            <a:pPr marR="0" algn="ctr" eaLnBrk="1" hangingPunct="1"/>
            <a:endParaRPr lang="bs-Latn-BA" sz="2400" dirty="0" smtClean="0">
              <a:latin typeface="Arial" charset="0"/>
              <a:cs typeface="Arial" charset="0"/>
            </a:endParaRPr>
          </a:p>
          <a:p>
            <a:pPr marR="0" algn="ctr" eaLnBrk="1" hangingPunct="1"/>
            <a:endParaRPr lang="bs-Latn-BA" sz="1800" dirty="0" smtClean="0">
              <a:latin typeface="Arial" charset="0"/>
              <a:cs typeface="Arial" charset="0"/>
            </a:endParaRPr>
          </a:p>
          <a:p>
            <a:pPr marR="0" algn="l" eaLnBrk="1" hangingPunct="1"/>
            <a:endParaRPr lang="bs-Latn-BA" sz="1800" dirty="0" smtClean="0">
              <a:latin typeface="Arial" charset="0"/>
              <a:cs typeface="Arial" charset="0"/>
            </a:endParaRPr>
          </a:p>
        </p:txBody>
      </p:sp>
      <p:sp>
        <p:nvSpPr>
          <p:cNvPr id="5124" name="TextBox 3"/>
          <p:cNvSpPr txBox="1">
            <a:spLocks noChangeArrowheads="1"/>
          </p:cNvSpPr>
          <p:nvPr/>
        </p:nvSpPr>
        <p:spPr bwMode="auto">
          <a:xfrm>
            <a:off x="0" y="0"/>
            <a:ext cx="1446213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bs-Latn-BA" sz="3000" b="1" dirty="0">
                <a:latin typeface="Book Antiqua" pitchFamily="18" charset="0"/>
              </a:rPr>
              <a:t>UBBiH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6B43F1-BE06-48B0-A7F9-F4DBB61E82BB}" type="slidenum">
              <a:rPr lang="bs-Latn-BA" smtClean="0"/>
              <a:pPr>
                <a:defRPr/>
              </a:pPr>
              <a:t>2</a:t>
            </a:fld>
            <a:endParaRPr lang="bs-Latn-BA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10th Interbalkan Forum of Banks Association, Sarajevo 16th October 2009</a:t>
            </a:r>
            <a:endParaRPr lang="bs-Latn-B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395288" y="1635125"/>
            <a:ext cx="4027487" cy="5222875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l-SI" sz="1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1. SPARKASSE  BANK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l-SI" sz="1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2. BALKAN INVESTMENT BANKA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l-SI" sz="1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3. BOBAR BANKA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l-SI" sz="1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4. BOR BANKA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l-SI" sz="1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5. BOSNA BANK INTERNATIONAL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l-SI" sz="1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6. FIMA BANKA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l-SI" sz="1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7. HYPO-ALPE-ADRIA-BANK Mostar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l-SI" sz="1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8. HYPO-ALPE-ADRIA-BANK B.Luka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l-SI" sz="1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9. IEFK BANKA BANJA LUKA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l-SI" sz="1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10.INTESA SANPAOLO BANKA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l-SI" sz="1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11. INVESTICIONO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l-SI" sz="1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     KOMERCIJALNA BANKA Zenica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l-SI" sz="1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12. KOMERCIJALNA BANKA B.Luka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l-SI" sz="1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13. KOMERCIJALNO-INVESTICIONA BANKA V.Kladuša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l-SI" sz="1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14. NLB RAZVOJNA BANKA  BANJA LUKA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l-SI" sz="1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15. NLB TUZLANSKA BANKA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sl-SI" sz="1600" b="1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sl-SI" sz="16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363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716463" y="1557338"/>
            <a:ext cx="4038600" cy="5106987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l-SI" sz="1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16. NOVA BANKA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l-SI" sz="1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17. PROCREDITBANK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l-SI" sz="1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18. PAVLOVIĆ INTERNATIONAL BANKA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l-SI" sz="1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19. POSTBANK BH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l-SI" sz="1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20. PRIVREDNA BANKA SARAJEVO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l-SI" sz="1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21. RAIFFEISEN BANK BH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l-SI" sz="1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22. RAZVOJNA BANKA FBiH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l-SI" sz="1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23. TURKISH ZIRAAT BANK BOSNIA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l-SI" sz="1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24. UNION BANKA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l-SI" sz="1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25. UNICREDIT BANK MOSTAR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l-SI" sz="1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26. UNICREDIT BANK BANJA LUKA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l-SI" sz="1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27. VAKUFSKA BANKA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l-SI" sz="1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28.VOLKSBANK BH SARAJEVO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l-SI" sz="1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29. VOLKSBANK BANJA LUKA </a:t>
            </a:r>
            <a:endParaRPr lang="hr-HR" sz="1600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</a:pPr>
            <a:endParaRPr lang="hr-HR" sz="1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365" name="Slide Number Placeholder 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9C3BD2AD-C62D-4096-84BF-036E7A9BE018}" type="slidenum">
              <a:rPr lang="hr-HR"/>
              <a:pPr/>
              <a:t>3</a:t>
            </a:fld>
            <a:endParaRPr lang="hr-HR"/>
          </a:p>
        </p:txBody>
      </p:sp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0" y="928670"/>
            <a:ext cx="8143932" cy="630237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hr-HR" sz="4000" dirty="0" smtClean="0"/>
              <a:t/>
            </a:r>
            <a:br>
              <a:rPr lang="hr-HR" sz="4000" dirty="0" smtClean="0"/>
            </a:br>
            <a:r>
              <a:rPr lang="bs-Latn-BA" sz="2400" b="1" dirty="0" smtClean="0">
                <a:latin typeface="Book Antiqua" pitchFamily="18" charset="0"/>
              </a:rPr>
              <a:t>UBBiH </a:t>
            </a:r>
            <a:br>
              <a:rPr lang="bs-Latn-BA" sz="2400" b="1" dirty="0" smtClean="0">
                <a:latin typeface="Book Antiqua" pitchFamily="18" charset="0"/>
              </a:rPr>
            </a:br>
            <a:r>
              <a:rPr lang="bs-Latn-BA" sz="2400" dirty="0" smtClean="0"/>
              <a:t> I About Banks Association of B&amp;H in brief </a:t>
            </a:r>
            <a:r>
              <a:rPr lang="bs-Latn-BA" sz="2400" b="1" dirty="0" smtClean="0">
                <a:latin typeface="Book Antiqua" pitchFamily="18" charset="0"/>
              </a:rPr>
              <a:t/>
            </a:r>
            <a:br>
              <a:rPr lang="bs-Latn-BA" sz="2400" b="1" dirty="0" smtClean="0">
                <a:latin typeface="Book Antiqua" pitchFamily="18" charset="0"/>
              </a:rPr>
            </a:br>
            <a:r>
              <a:rPr lang="bs-Latn-BA" sz="2400" b="1" dirty="0" smtClean="0">
                <a:latin typeface="Book Antiqua" pitchFamily="18" charset="0"/>
              </a:rPr>
              <a:t>               					</a:t>
            </a:r>
            <a:r>
              <a:rPr lang="bs-Latn-BA" sz="2400" b="1" dirty="0" smtClean="0">
                <a:latin typeface="Book Antiqua" pitchFamily="18" charset="0"/>
              </a:rPr>
              <a:t>OUR MEMBERS</a:t>
            </a:r>
            <a:r>
              <a:rPr lang="hr-HR" sz="2400" b="0" dirty="0" smtClean="0">
                <a:solidFill>
                  <a:srgbClr val="0070C0"/>
                </a:solidFill>
                <a:effectLst/>
              </a:rPr>
              <a:t/>
            </a:r>
            <a:br>
              <a:rPr lang="hr-HR" sz="2400" b="0" dirty="0" smtClean="0">
                <a:solidFill>
                  <a:srgbClr val="0070C0"/>
                </a:solidFill>
                <a:effectLst/>
              </a:rPr>
            </a:br>
            <a:r>
              <a:rPr lang="hr-HR" sz="2400" dirty="0" smtClean="0"/>
              <a:t> </a:t>
            </a:r>
            <a:r>
              <a:rPr lang="hr-HR" sz="3200" dirty="0" smtClean="0"/>
              <a:t> </a:t>
            </a:r>
          </a:p>
        </p:txBody>
      </p:sp>
      <p:sp>
        <p:nvSpPr>
          <p:cNvPr id="15367" name="Rectangle 5"/>
          <p:cNvSpPr>
            <a:spLocks noChangeArrowheads="1"/>
          </p:cNvSpPr>
          <p:nvPr/>
        </p:nvSpPr>
        <p:spPr bwMode="auto">
          <a:xfrm>
            <a:off x="6948488" y="6546850"/>
            <a:ext cx="527050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AutoNum type="arabicPeriod"/>
            </a:pPr>
            <a:endParaRPr lang="sl-SI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10th Interbalkan Forum of Banks Association, Sarajevo 16th October 2009</a:t>
            </a:r>
            <a:endParaRPr lang="bs-Latn-B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hr-HR" dirty="0" smtClean="0"/>
              <a:t>4</a:t>
            </a:r>
            <a:endParaRPr lang="hr-HR" dirty="0"/>
          </a:p>
        </p:txBody>
      </p:sp>
      <p:sp>
        <p:nvSpPr>
          <p:cNvPr id="179202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58" y="642918"/>
            <a:ext cx="4786346" cy="714380"/>
          </a:xfrm>
        </p:spPr>
        <p:txBody>
          <a:bodyPr/>
          <a:lstStyle/>
          <a:p>
            <a:pPr eaLnBrk="1" hangingPunct="1">
              <a:defRPr/>
            </a:pPr>
            <a:r>
              <a:rPr lang="bs-Latn-BA" sz="2000" b="1" dirty="0" smtClean="0">
                <a:latin typeface="Book Antiqua" pitchFamily="18" charset="0"/>
              </a:rPr>
              <a:t>UBBiH</a:t>
            </a:r>
            <a:br>
              <a:rPr lang="bs-Latn-BA" sz="2000" b="1" dirty="0" smtClean="0">
                <a:latin typeface="Book Antiqua" pitchFamily="18" charset="0"/>
              </a:rPr>
            </a:br>
            <a:r>
              <a:rPr lang="bs-Latn-BA" sz="2000" b="1" dirty="0" smtClean="0">
                <a:latin typeface="Book Antiqua" pitchFamily="18" charset="0"/>
              </a:rPr>
              <a:t/>
            </a:r>
            <a:br>
              <a:rPr lang="bs-Latn-BA" sz="2000" b="1" dirty="0" smtClean="0">
                <a:latin typeface="Book Antiqua" pitchFamily="18" charset="0"/>
              </a:rPr>
            </a:br>
            <a:r>
              <a:rPr lang="bs-Latn-BA" sz="2000" dirty="0" smtClean="0"/>
              <a:t> I About Banks Association of B&amp;H in brief </a:t>
            </a:r>
            <a:r>
              <a:rPr lang="bs-Latn-BA" sz="2000" b="1" dirty="0" smtClean="0">
                <a:latin typeface="Book Antiqua" pitchFamily="18" charset="0"/>
              </a:rPr>
              <a:t/>
            </a:r>
            <a:br>
              <a:rPr lang="bs-Latn-BA" sz="2000" b="1" dirty="0" smtClean="0">
                <a:latin typeface="Book Antiqua" pitchFamily="18" charset="0"/>
              </a:rPr>
            </a:br>
            <a:endParaRPr lang="hr-HR" sz="2000" i="1" dirty="0" smtClean="0"/>
          </a:p>
        </p:txBody>
      </p:sp>
      <p:sp>
        <p:nvSpPr>
          <p:cNvPr id="179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hr-HR" sz="2400" dirty="0" smtClean="0"/>
              <a:t>	   </a:t>
            </a:r>
            <a:r>
              <a:rPr lang="en-US" sz="2400" dirty="0" smtClean="0"/>
              <a:t>Association</a:t>
            </a:r>
            <a:r>
              <a:rPr lang="hr-HR" sz="2400" dirty="0" smtClean="0"/>
              <a:t> Bodies:</a:t>
            </a:r>
            <a:endParaRPr lang="hr-HR" sz="24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hr-HR" sz="24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hr-HR" sz="2400" dirty="0" smtClean="0"/>
              <a:t>     </a:t>
            </a:r>
            <a:r>
              <a:rPr lang="hr-HR" sz="2400" dirty="0" smtClean="0"/>
              <a:t>Assembly</a:t>
            </a:r>
            <a:endParaRPr lang="hr-HR" sz="24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hr-HR" sz="24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hr-HR" sz="2400" dirty="0" smtClean="0"/>
              <a:t>	 </a:t>
            </a:r>
            <a:r>
              <a:rPr lang="hr-HR" sz="2400" dirty="0" smtClean="0"/>
              <a:t>Board of Directors</a:t>
            </a:r>
            <a:endParaRPr lang="hr-HR" sz="2400" dirty="0" smtClean="0"/>
          </a:p>
          <a:p>
            <a:pPr lvl="1" eaLnBrk="1" hangingPunct="1">
              <a:lnSpc>
                <a:spcPct val="80000"/>
              </a:lnSpc>
              <a:defRPr/>
            </a:pPr>
            <a:r>
              <a:rPr lang="hr-HR" sz="2000" dirty="0" smtClean="0"/>
              <a:t>Dino Osmanbegović, </a:t>
            </a:r>
            <a:r>
              <a:rPr lang="hr-HR" sz="2000" dirty="0" smtClean="0"/>
              <a:t>President </a:t>
            </a:r>
            <a:r>
              <a:rPr lang="hr-HR" sz="2000" dirty="0" smtClean="0"/>
              <a:t>(Raiffeisen bank BH Sarajevo)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hr-HR" sz="2000" dirty="0" smtClean="0"/>
              <a:t>Milorad Andžić, </a:t>
            </a:r>
            <a:r>
              <a:rPr lang="hr-HR" sz="2000" dirty="0" smtClean="0"/>
              <a:t>member </a:t>
            </a:r>
            <a:r>
              <a:rPr lang="hr-HR" sz="2000" dirty="0" smtClean="0"/>
              <a:t>(Nova banka Banja Luka)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hr-HR" sz="2000" dirty="0" smtClean="0"/>
              <a:t>Radovan Bajić, </a:t>
            </a:r>
            <a:r>
              <a:rPr lang="hr-HR" sz="2000" dirty="0" smtClean="0"/>
              <a:t>member</a:t>
            </a:r>
            <a:r>
              <a:rPr lang="hr-HR" sz="2000" dirty="0" smtClean="0"/>
              <a:t> </a:t>
            </a:r>
            <a:r>
              <a:rPr lang="hr-HR" sz="2000" dirty="0" smtClean="0"/>
              <a:t>(NLB Razvojna banka Banja Luka)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hr-HR" sz="2000" dirty="0" smtClean="0"/>
              <a:t>Berislav Kutle, </a:t>
            </a:r>
            <a:r>
              <a:rPr lang="hr-HR" sz="2000" dirty="0" smtClean="0"/>
              <a:t>member</a:t>
            </a:r>
            <a:r>
              <a:rPr lang="hr-HR" sz="2000" dirty="0" smtClean="0"/>
              <a:t> </a:t>
            </a:r>
            <a:r>
              <a:rPr lang="hr-HR" sz="2000" dirty="0" smtClean="0"/>
              <a:t>(UniCredit banka Mostar)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hr-HR" sz="2000" dirty="0" smtClean="0"/>
              <a:t>Petar Jurčić, </a:t>
            </a:r>
            <a:r>
              <a:rPr lang="hr-HR" sz="2000" dirty="0" smtClean="0"/>
              <a:t>member</a:t>
            </a:r>
            <a:r>
              <a:rPr lang="hr-HR" sz="2000" dirty="0" smtClean="0"/>
              <a:t> </a:t>
            </a:r>
            <a:r>
              <a:rPr lang="hr-HR" sz="2000" dirty="0" smtClean="0"/>
              <a:t>(Hypo-Alpe-Adria Bank Mostar)</a:t>
            </a:r>
          </a:p>
          <a:p>
            <a:pPr lvl="1" eaLnBrk="1" hangingPunct="1">
              <a:lnSpc>
                <a:spcPct val="80000"/>
              </a:lnSpc>
              <a:buNone/>
              <a:defRPr/>
            </a:pPr>
            <a:endParaRPr lang="hr-HR" sz="2400" dirty="0" smtClean="0"/>
          </a:p>
          <a:p>
            <a:pPr lvl="1" eaLnBrk="1" hangingPunct="1">
              <a:lnSpc>
                <a:spcPct val="80000"/>
              </a:lnSpc>
              <a:buNone/>
              <a:defRPr/>
            </a:pPr>
            <a:r>
              <a:rPr lang="hr-HR" dirty="0" smtClean="0"/>
              <a:t>Executive Secretary</a:t>
            </a:r>
            <a:r>
              <a:rPr lang="hr-HR" sz="2000" dirty="0" smtClean="0"/>
              <a:t>, </a:t>
            </a:r>
            <a:r>
              <a:rPr lang="hr-HR" sz="2000" dirty="0" smtClean="0"/>
              <a:t>Mijo Mišić</a:t>
            </a:r>
          </a:p>
          <a:p>
            <a:pPr lvl="1" eaLnBrk="1" hangingPunct="1">
              <a:lnSpc>
                <a:spcPct val="80000"/>
              </a:lnSpc>
              <a:buFontTx/>
              <a:buNone/>
              <a:defRPr/>
            </a:pPr>
            <a:endParaRPr lang="hr-HR" sz="2000" dirty="0" smtClean="0"/>
          </a:p>
          <a:p>
            <a:pPr eaLnBrk="1" hangingPunct="1">
              <a:lnSpc>
                <a:spcPct val="80000"/>
              </a:lnSpc>
              <a:defRPr/>
            </a:pPr>
            <a:endParaRPr lang="hr-HR" sz="2400" dirty="0" smtClean="0"/>
          </a:p>
          <a:p>
            <a:pPr eaLnBrk="1" hangingPunct="1">
              <a:lnSpc>
                <a:spcPct val="80000"/>
              </a:lnSpc>
              <a:defRPr/>
            </a:pPr>
            <a:endParaRPr lang="hr-HR" sz="2400" dirty="0" smtClean="0"/>
          </a:p>
          <a:p>
            <a:pPr eaLnBrk="1" hangingPunct="1">
              <a:lnSpc>
                <a:spcPct val="80000"/>
              </a:lnSpc>
              <a:defRPr/>
            </a:pPr>
            <a:endParaRPr lang="hr-HR" sz="2400" dirty="0" smtClean="0"/>
          </a:p>
          <a:p>
            <a:pPr eaLnBrk="1" hangingPunct="1">
              <a:lnSpc>
                <a:spcPct val="80000"/>
              </a:lnSpc>
              <a:defRPr/>
            </a:pPr>
            <a:endParaRPr lang="hr-HR" sz="2400" dirty="0" smtClean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10th Interbalkan Forum of Banks Association, Sarajevo 16th October 2009</a:t>
            </a:r>
            <a:endParaRPr lang="bs-Latn-B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hr-HR" dirty="0" smtClean="0"/>
              <a:t>5</a:t>
            </a:r>
            <a:endParaRPr lang="hr-HR" dirty="0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214282" y="857232"/>
            <a:ext cx="5929354" cy="723886"/>
          </a:xfrm>
        </p:spPr>
        <p:txBody>
          <a:bodyPr/>
          <a:lstStyle/>
          <a:p>
            <a:r>
              <a:rPr lang="bs-Latn-BA" sz="2400" b="1" dirty="0" smtClean="0">
                <a:latin typeface="Book Antiqua" pitchFamily="18" charset="0"/>
              </a:rPr>
              <a:t>UBBiH</a:t>
            </a:r>
            <a:br>
              <a:rPr lang="bs-Latn-BA" sz="2400" b="1" dirty="0" smtClean="0">
                <a:latin typeface="Book Antiqua" pitchFamily="18" charset="0"/>
              </a:rPr>
            </a:br>
            <a:r>
              <a:rPr lang="bs-Latn-BA" sz="2400" b="1" dirty="0" smtClean="0">
                <a:latin typeface="Book Antiqua" pitchFamily="18" charset="0"/>
              </a:rPr>
              <a:t/>
            </a:r>
            <a:br>
              <a:rPr lang="bs-Latn-BA" sz="2400" b="1" dirty="0" smtClean="0">
                <a:latin typeface="Book Antiqua" pitchFamily="18" charset="0"/>
              </a:rPr>
            </a:br>
            <a:r>
              <a:rPr lang="bs-Latn-BA" sz="2400" dirty="0" smtClean="0"/>
              <a:t> I About Banks Association of B&amp;H in brief </a:t>
            </a:r>
            <a:r>
              <a:rPr lang="bs-Latn-BA" sz="2400" b="1" dirty="0" smtClean="0">
                <a:latin typeface="Book Antiqua" pitchFamily="18" charset="0"/>
              </a:rPr>
              <a:t/>
            </a:r>
            <a:br>
              <a:rPr lang="bs-Latn-BA" sz="2400" b="1" dirty="0" smtClean="0">
                <a:latin typeface="Book Antiqua" pitchFamily="18" charset="0"/>
              </a:rPr>
            </a:br>
            <a:endParaRPr lang="hr-HR" sz="2400" b="1" i="1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800" dirty="0" smtClean="0"/>
              <a:t>Our Mission:</a:t>
            </a:r>
          </a:p>
          <a:p>
            <a:pPr>
              <a:buFont typeface="Wingdings" pitchFamily="2" charset="2"/>
              <a:buNone/>
            </a:pPr>
            <a:r>
              <a:rPr lang="en-US" sz="2800" dirty="0" smtClean="0"/>
              <a:t>-Relationship between our members;</a:t>
            </a:r>
          </a:p>
          <a:p>
            <a:pPr>
              <a:buFont typeface="Wingdings" pitchFamily="2" charset="2"/>
              <a:buNone/>
            </a:pPr>
            <a:r>
              <a:rPr lang="en-US" sz="2800" dirty="0" smtClean="0"/>
              <a:t>-</a:t>
            </a:r>
            <a:r>
              <a:rPr lang="en-US" sz="2800" dirty="0" smtClean="0"/>
              <a:t>Relationship between state institutions</a:t>
            </a:r>
            <a:r>
              <a:rPr lang="en-US" sz="2800" dirty="0" smtClean="0"/>
              <a:t>;</a:t>
            </a:r>
          </a:p>
          <a:p>
            <a:pPr>
              <a:buFont typeface="Wingdings" pitchFamily="2" charset="2"/>
              <a:buNone/>
            </a:pPr>
            <a:r>
              <a:rPr lang="en-US" sz="2800" dirty="0" smtClean="0"/>
              <a:t>-</a:t>
            </a:r>
            <a:r>
              <a:rPr lang="en-US" sz="2800" dirty="0" smtClean="0"/>
              <a:t>Relationship between media</a:t>
            </a:r>
            <a:r>
              <a:rPr lang="en-US" sz="2800" dirty="0" smtClean="0"/>
              <a:t>;</a:t>
            </a:r>
          </a:p>
          <a:p>
            <a:pPr>
              <a:buFont typeface="Wingdings" pitchFamily="2" charset="2"/>
              <a:buNone/>
            </a:pPr>
            <a:r>
              <a:rPr lang="en-US" sz="2800" dirty="0" smtClean="0"/>
              <a:t>-Education;</a:t>
            </a:r>
          </a:p>
          <a:p>
            <a:pPr>
              <a:buFont typeface="Wingdings" pitchFamily="2" charset="2"/>
              <a:buNone/>
            </a:pPr>
            <a:r>
              <a:rPr lang="en-US" sz="2800" dirty="0" smtClean="0"/>
              <a:t>-Establishing cooperation with similar</a:t>
            </a:r>
          </a:p>
          <a:p>
            <a:pPr>
              <a:buFont typeface="Wingdings" pitchFamily="2" charset="2"/>
              <a:buNone/>
            </a:pPr>
            <a:r>
              <a:rPr lang="en-US" sz="2800" dirty="0" smtClean="0"/>
              <a:t>  </a:t>
            </a:r>
            <a:r>
              <a:rPr lang="en-US" sz="2800" dirty="0" smtClean="0"/>
              <a:t>associations abroad</a:t>
            </a:r>
          </a:p>
          <a:p>
            <a:endParaRPr lang="hr-HR" sz="2800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10th Interbalkan Forum of Banks Association, Sarajevo 16th October 2009</a:t>
            </a:r>
            <a:endParaRPr lang="bs-Latn-B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hr-HR" dirty="0" smtClean="0"/>
              <a:t>6</a:t>
            </a:r>
            <a:endParaRPr lang="hr-HR" dirty="0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0" y="571480"/>
            <a:ext cx="5500726" cy="581010"/>
          </a:xfrm>
        </p:spPr>
        <p:txBody>
          <a:bodyPr/>
          <a:lstStyle/>
          <a:p>
            <a:r>
              <a:rPr lang="hr-HR" sz="2400" dirty="0" smtClean="0"/>
              <a:t>UBBiH</a:t>
            </a:r>
            <a:br>
              <a:rPr lang="hr-HR" sz="2400" dirty="0" smtClean="0"/>
            </a:br>
            <a:r>
              <a:rPr lang="hr-HR" sz="2400" dirty="0" smtClean="0"/>
              <a:t/>
            </a:r>
            <a:br>
              <a:rPr lang="hr-HR" sz="2400" dirty="0" smtClean="0"/>
            </a:br>
            <a:r>
              <a:rPr lang="bs-Latn-BA" sz="2400" b="1" dirty="0" smtClean="0">
                <a:latin typeface="Book Antiqua" pitchFamily="18" charset="0"/>
              </a:rPr>
              <a:t> </a:t>
            </a:r>
            <a:r>
              <a:rPr lang="bs-Latn-BA" sz="2400" dirty="0" smtClean="0"/>
              <a:t>I About Banks Association of B&amp;H in brief </a:t>
            </a:r>
            <a:r>
              <a:rPr lang="hr-HR" sz="2400" dirty="0" smtClean="0"/>
              <a:t>  </a:t>
            </a:r>
            <a:endParaRPr lang="hr-HR" sz="2400" dirty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1500174"/>
            <a:ext cx="8229600" cy="4389437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hr-HR" sz="2400" b="1" dirty="0" smtClean="0">
                <a:latin typeface="Arial" pitchFamily="34" charset="0"/>
                <a:cs typeface="Arial" pitchFamily="34" charset="0"/>
              </a:rPr>
              <a:t>E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xpert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Level Comities   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90000"/>
              </a:lnSpc>
              <a:buClrTx/>
              <a:buFont typeface="Wingdings" pitchFamily="2" charset="2"/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1.	Com</a:t>
            </a:r>
            <a:r>
              <a:rPr lang="bs-Latn-BA" sz="2400" dirty="0" smtClean="0">
                <a:latin typeface="Arial" pitchFamily="34" charset="0"/>
                <a:cs typeface="Arial" pitchFamily="34" charset="0"/>
              </a:rPr>
              <a:t>m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i</a:t>
            </a:r>
            <a:r>
              <a:rPr lang="bs-Latn-BA" sz="2400" dirty="0" smtClean="0">
                <a:latin typeface="Arial" pitchFamily="34" charset="0"/>
                <a:cs typeface="Arial" pitchFamily="34" charset="0"/>
              </a:rPr>
              <a:t>t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t</a:t>
            </a:r>
            <a:r>
              <a:rPr lang="bs-Latn-BA" sz="2400" dirty="0" smtClean="0">
                <a:latin typeface="Arial" pitchFamily="34" charset="0"/>
                <a:cs typeface="Arial" pitchFamily="34" charset="0"/>
              </a:rPr>
              <a:t>ee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for Payment System</a:t>
            </a:r>
          </a:p>
          <a:p>
            <a:pPr marL="609600" indent="-609600">
              <a:lnSpc>
                <a:spcPct val="90000"/>
              </a:lnSpc>
              <a:buClrTx/>
              <a:buFont typeface="Wingdings" pitchFamily="2" charset="2"/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2.	Com</a:t>
            </a:r>
            <a:r>
              <a:rPr lang="bs-Latn-BA" sz="2400" dirty="0" smtClean="0">
                <a:latin typeface="Arial" pitchFamily="34" charset="0"/>
                <a:cs typeface="Arial" pitchFamily="34" charset="0"/>
              </a:rPr>
              <a:t>m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it</a:t>
            </a:r>
            <a:r>
              <a:rPr lang="bs-Latn-BA" sz="2400" dirty="0" smtClean="0">
                <a:latin typeface="Arial" pitchFamily="34" charset="0"/>
                <a:cs typeface="Arial" pitchFamily="34" charset="0"/>
              </a:rPr>
              <a:t>tee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for Legal Affairs</a:t>
            </a:r>
          </a:p>
          <a:p>
            <a:pPr marL="609600" indent="-609600">
              <a:lnSpc>
                <a:spcPct val="90000"/>
              </a:lnSpc>
              <a:buClrTx/>
              <a:buFont typeface="Wingdings" pitchFamily="2" charset="2"/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3.	Com</a:t>
            </a:r>
            <a:r>
              <a:rPr lang="bs-Latn-BA" sz="2400" dirty="0" smtClean="0">
                <a:latin typeface="Arial" pitchFamily="34" charset="0"/>
                <a:cs typeface="Arial" pitchFamily="34" charset="0"/>
              </a:rPr>
              <a:t>m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it</a:t>
            </a:r>
            <a:r>
              <a:rPr lang="bs-Latn-BA" sz="2400" dirty="0" smtClean="0">
                <a:latin typeface="Arial" pitchFamily="34" charset="0"/>
                <a:cs typeface="Arial" pitchFamily="34" charset="0"/>
              </a:rPr>
              <a:t>tee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for Credit Card</a:t>
            </a:r>
            <a:r>
              <a:rPr lang="bs-Latn-BA" sz="2400" dirty="0" smtClean="0">
                <a:latin typeface="Arial" pitchFamily="34" charset="0"/>
                <a:cs typeface="Arial" pitchFamily="34" charset="0"/>
              </a:rPr>
              <a:t>s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90000"/>
              </a:lnSpc>
              <a:buClrTx/>
              <a:buFont typeface="Wingdings" pitchFamily="2" charset="2"/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4.	Com</a:t>
            </a:r>
            <a:r>
              <a:rPr lang="bs-Latn-BA" sz="2400" dirty="0" smtClean="0">
                <a:latin typeface="Arial" pitchFamily="34" charset="0"/>
                <a:cs typeface="Arial" pitchFamily="34" charset="0"/>
              </a:rPr>
              <a:t>m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i</a:t>
            </a:r>
            <a:r>
              <a:rPr lang="bs-Latn-BA" sz="2400" dirty="0" smtClean="0">
                <a:latin typeface="Arial" pitchFamily="34" charset="0"/>
                <a:cs typeface="Arial" pitchFamily="34" charset="0"/>
              </a:rPr>
              <a:t>t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t</a:t>
            </a:r>
            <a:r>
              <a:rPr lang="bs-Latn-BA" sz="2400" dirty="0" smtClean="0">
                <a:latin typeface="Arial" pitchFamily="34" charset="0"/>
                <a:cs typeface="Arial" pitchFamily="34" charset="0"/>
              </a:rPr>
              <a:t>ee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for Accounting an</a:t>
            </a:r>
            <a:r>
              <a:rPr lang="bs-Latn-BA" sz="2400" dirty="0" smtClean="0">
                <a:latin typeface="Arial" pitchFamily="34" charset="0"/>
                <a:cs typeface="Arial" pitchFamily="34" charset="0"/>
              </a:rPr>
              <a:t>d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Taxes</a:t>
            </a:r>
          </a:p>
          <a:p>
            <a:pPr marL="609600" indent="-609600">
              <a:lnSpc>
                <a:spcPct val="90000"/>
              </a:lnSpc>
              <a:buClrTx/>
              <a:buFont typeface="Wingdings" pitchFamily="2" charset="2"/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5.	Committee for Internal Auditing</a:t>
            </a:r>
          </a:p>
          <a:p>
            <a:pPr marL="609600" indent="-609600">
              <a:lnSpc>
                <a:spcPct val="90000"/>
              </a:lnSpc>
              <a:buClrTx/>
              <a:buFont typeface="Wingdings" pitchFamily="2" charset="2"/>
              <a:buAutoNum type="arabicPeriod" startAt="6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Com</a:t>
            </a:r>
            <a:r>
              <a:rPr lang="bs-Latn-BA" sz="2400" dirty="0" smtClean="0">
                <a:latin typeface="Arial" pitchFamily="34" charset="0"/>
                <a:cs typeface="Arial" pitchFamily="34" charset="0"/>
              </a:rPr>
              <a:t>m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i</a:t>
            </a:r>
            <a:r>
              <a:rPr lang="bs-Latn-BA" sz="2400" dirty="0" smtClean="0">
                <a:latin typeface="Arial" pitchFamily="34" charset="0"/>
                <a:cs typeface="Arial" pitchFamily="34" charset="0"/>
              </a:rPr>
              <a:t>t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t</a:t>
            </a:r>
            <a:r>
              <a:rPr lang="bs-Latn-BA" sz="2400" dirty="0" smtClean="0">
                <a:latin typeface="Arial" pitchFamily="34" charset="0"/>
                <a:cs typeface="Arial" pitchFamily="34" charset="0"/>
              </a:rPr>
              <a:t>ee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for Money and Capital Market</a:t>
            </a:r>
          </a:p>
          <a:p>
            <a:pPr marL="609600" indent="-609600">
              <a:lnSpc>
                <a:spcPct val="90000"/>
              </a:lnSpc>
              <a:buClrTx/>
              <a:buFont typeface="Wingdings" pitchFamily="2" charset="2"/>
              <a:buAutoNum type="arabicPeriod" startAt="6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Com</a:t>
            </a:r>
            <a:r>
              <a:rPr lang="bs-Latn-BA" sz="2400" dirty="0" smtClean="0">
                <a:latin typeface="Arial" pitchFamily="34" charset="0"/>
                <a:cs typeface="Arial" pitchFamily="34" charset="0"/>
              </a:rPr>
              <a:t>m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i</a:t>
            </a:r>
            <a:r>
              <a:rPr lang="bs-Latn-BA" sz="2400" dirty="0" smtClean="0">
                <a:latin typeface="Arial" pitchFamily="34" charset="0"/>
                <a:cs typeface="Arial" pitchFamily="34" charset="0"/>
              </a:rPr>
              <a:t>t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t</a:t>
            </a:r>
            <a:r>
              <a:rPr lang="bs-Latn-BA" sz="2400" dirty="0" smtClean="0">
                <a:latin typeface="Arial" pitchFamily="34" charset="0"/>
                <a:cs typeface="Arial" pitchFamily="34" charset="0"/>
              </a:rPr>
              <a:t>ee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for e-Banking</a:t>
            </a:r>
          </a:p>
          <a:p>
            <a:pPr marL="609600" indent="-609600">
              <a:lnSpc>
                <a:spcPct val="90000"/>
              </a:lnSpc>
              <a:buClrTx/>
              <a:buFont typeface="Wingdings" pitchFamily="2" charset="2"/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8.	Commit</a:t>
            </a:r>
            <a:r>
              <a:rPr lang="bs-Latn-BA" sz="2400" dirty="0" smtClean="0">
                <a:latin typeface="Arial" pitchFamily="34" charset="0"/>
                <a:cs typeface="Arial" pitchFamily="34" charset="0"/>
              </a:rPr>
              <a:t>tee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for Security Aspects</a:t>
            </a:r>
          </a:p>
          <a:p>
            <a:pPr marL="609600" indent="-609600">
              <a:lnSpc>
                <a:spcPct val="90000"/>
              </a:lnSpc>
              <a:buClrTx/>
              <a:buFont typeface="Wingdings" pitchFamily="2" charset="2"/>
              <a:buAutoNum type="arabicPeriod" startAt="9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Committee for Anti-Money Laundering Issues </a:t>
            </a:r>
          </a:p>
          <a:p>
            <a:pPr marL="609600" indent="-609600">
              <a:lnSpc>
                <a:spcPct val="90000"/>
              </a:lnSpc>
              <a:buClrTx/>
              <a:buFont typeface="Wingdings" pitchFamily="2" charset="2"/>
              <a:buAutoNum type="arabicPeriod" startAt="9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Committee for Educations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10th Interbalkan Forum of Banks Association, Sarajevo 16th October 2009</a:t>
            </a:r>
            <a:endParaRPr lang="bs-Latn-B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B502A02-0B10-4A44-A606-35D29F53D56F}" type="slidenum">
              <a:rPr lang="en-GB" smtClean="0"/>
              <a:pPr/>
              <a:t>7</a:t>
            </a:fld>
            <a:endParaRPr lang="en-GB" dirty="0" smtClean="0"/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285720" y="785794"/>
            <a:ext cx="8435975" cy="65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pl-PL" sz="3200" i="0" u="none" dirty="0" smtClean="0">
              <a:solidFill>
                <a:srgbClr val="3366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endParaRPr lang="pl-PL" sz="3200" dirty="0">
              <a:solidFill>
                <a:srgbClr val="3366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pl-PL" sz="3200" i="0" u="none" dirty="0" smtClean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UBBiH</a:t>
            </a:r>
          </a:p>
          <a:p>
            <a:pPr>
              <a:defRPr/>
            </a:pPr>
            <a:r>
              <a:rPr lang="bs-Latn-BA" sz="2800" dirty="0" smtClean="0"/>
              <a:t>II Structure of Financial Sector in B&amp;H </a:t>
            </a:r>
            <a:endParaRPr lang="pl-PL" sz="2800" i="0" u="none" dirty="0" smtClean="0">
              <a:solidFill>
                <a:srgbClr val="3366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endParaRPr lang="pl-PL" sz="3200" i="0" u="none" dirty="0" smtClean="0">
              <a:solidFill>
                <a:srgbClr val="3366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r">
              <a:defRPr/>
            </a:pPr>
            <a:endParaRPr lang="en-US" sz="3200" i="0" u="none" dirty="0">
              <a:solidFill>
                <a:srgbClr val="3366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196" name="Rectangle 3"/>
          <p:cNvSpPr>
            <a:spLocks noChangeArrowheads="1"/>
          </p:cNvSpPr>
          <p:nvPr/>
        </p:nvSpPr>
        <p:spPr bwMode="auto">
          <a:xfrm>
            <a:off x="457200" y="2057400"/>
            <a:ext cx="8229600" cy="406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>
              <a:buClr>
                <a:srgbClr val="336699"/>
              </a:buClr>
              <a:buFont typeface="Wingdings" pitchFamily="2" charset="2"/>
              <a:buChar char="n"/>
            </a:pPr>
            <a:r>
              <a:rPr lang="bs-Latn-BA" sz="2400" i="0" u="none" dirty="0" smtClean="0"/>
              <a:t>Financial Sector in B&amp;H consist of</a:t>
            </a:r>
            <a:r>
              <a:rPr lang="vi-VN" sz="2400" i="0" u="none" dirty="0" smtClean="0"/>
              <a:t>:</a:t>
            </a:r>
            <a:endParaRPr lang="bs-Latn-BA" sz="2400" i="0" u="none" dirty="0" smtClean="0"/>
          </a:p>
          <a:p>
            <a:pPr marL="800100" lvl="1" indent="-342900" algn="just">
              <a:buClr>
                <a:srgbClr val="336699"/>
              </a:buClr>
              <a:buFont typeface="Wingdings" pitchFamily="2" charset="2"/>
              <a:buChar char="n"/>
            </a:pPr>
            <a:endParaRPr lang="bs-Latn-BA" sz="2100" dirty="0" smtClean="0"/>
          </a:p>
          <a:p>
            <a:pPr marL="800100" lvl="1" indent="-342900" algn="just">
              <a:buClr>
                <a:srgbClr val="336699"/>
              </a:buClr>
              <a:buFont typeface="Wingdings" pitchFamily="2" charset="2"/>
              <a:buChar char="n"/>
            </a:pPr>
            <a:r>
              <a:rPr lang="vi-VN" sz="1800" i="0" u="none" dirty="0" smtClean="0"/>
              <a:t> </a:t>
            </a:r>
            <a:r>
              <a:rPr lang="vi-VN" sz="2000" i="0" u="none" dirty="0" smtClean="0"/>
              <a:t>Bank</a:t>
            </a:r>
            <a:r>
              <a:rPr lang="bs-Latn-BA" sz="2000" i="0" u="none" dirty="0" smtClean="0"/>
              <a:t>ing Sector</a:t>
            </a:r>
            <a:r>
              <a:rPr lang="vi-VN" sz="2000" i="0" u="none" dirty="0" smtClean="0"/>
              <a:t>;</a:t>
            </a:r>
            <a:endParaRPr lang="bs-Latn-BA" sz="2000" i="0" u="none" dirty="0" smtClean="0"/>
          </a:p>
          <a:p>
            <a:pPr marL="800100" lvl="1" indent="-342900" algn="just">
              <a:buClr>
                <a:srgbClr val="336699"/>
              </a:buClr>
            </a:pPr>
            <a:endParaRPr lang="vi-VN" sz="2000" i="0" u="none" dirty="0"/>
          </a:p>
          <a:p>
            <a:pPr marL="800100" lvl="1" indent="-342900" algn="just">
              <a:buClr>
                <a:srgbClr val="336699"/>
              </a:buClr>
              <a:buFont typeface="Wingdings" pitchFamily="2" charset="2"/>
              <a:buChar char="n"/>
            </a:pPr>
            <a:r>
              <a:rPr lang="vi-VN" sz="2000" i="0" u="none" dirty="0"/>
              <a:t> </a:t>
            </a:r>
            <a:r>
              <a:rPr lang="vi-VN" sz="2000" i="0" u="none" dirty="0" smtClean="0"/>
              <a:t>Mikro</a:t>
            </a:r>
            <a:r>
              <a:rPr lang="bs-Latn-BA" sz="2000" i="0" u="none" dirty="0" smtClean="0"/>
              <a:t>c</a:t>
            </a:r>
            <a:r>
              <a:rPr lang="vi-VN" sz="2000" i="0" u="none" dirty="0" smtClean="0"/>
              <a:t>redit </a:t>
            </a:r>
            <a:r>
              <a:rPr lang="bs-Latn-BA" sz="2000" i="0" u="none" dirty="0" smtClean="0"/>
              <a:t>Sector</a:t>
            </a:r>
            <a:r>
              <a:rPr lang="vi-VN" sz="2000" i="0" u="none" dirty="0" smtClean="0"/>
              <a:t>;</a:t>
            </a:r>
            <a:endParaRPr lang="bs-Latn-BA" sz="2000" i="0" u="none" dirty="0" smtClean="0"/>
          </a:p>
          <a:p>
            <a:pPr marL="800100" lvl="1" indent="-342900" algn="just">
              <a:buClr>
                <a:srgbClr val="336699"/>
              </a:buClr>
            </a:pPr>
            <a:endParaRPr lang="vi-VN" sz="2000" i="0" u="none" dirty="0"/>
          </a:p>
          <a:p>
            <a:pPr marL="800100" lvl="1" indent="-342900" algn="just">
              <a:buClr>
                <a:srgbClr val="336699"/>
              </a:buClr>
              <a:buFont typeface="Wingdings" pitchFamily="2" charset="2"/>
              <a:buChar char="n"/>
            </a:pPr>
            <a:r>
              <a:rPr lang="vi-VN" sz="2000" i="0" u="none" dirty="0"/>
              <a:t> Leasing </a:t>
            </a:r>
            <a:r>
              <a:rPr lang="bs-Latn-BA" sz="2000" i="0" u="none" dirty="0" smtClean="0"/>
              <a:t>companies</a:t>
            </a:r>
            <a:r>
              <a:rPr lang="vi-VN" sz="2000" i="0" u="none" dirty="0" smtClean="0"/>
              <a:t>;</a:t>
            </a:r>
            <a:endParaRPr lang="bs-Latn-BA" sz="2000" i="0" u="none" dirty="0" smtClean="0"/>
          </a:p>
          <a:p>
            <a:pPr marL="800100" lvl="1" indent="-342900" algn="just">
              <a:buClr>
                <a:srgbClr val="336699"/>
              </a:buClr>
            </a:pPr>
            <a:endParaRPr lang="vi-VN" sz="2000" i="0" u="none" dirty="0"/>
          </a:p>
          <a:p>
            <a:pPr marL="800100" lvl="1" indent="-342900" algn="just">
              <a:buClr>
                <a:srgbClr val="336699"/>
              </a:buClr>
              <a:buFont typeface="Wingdings" pitchFamily="2" charset="2"/>
              <a:buChar char="n"/>
            </a:pPr>
            <a:r>
              <a:rPr lang="vi-VN" sz="2000" i="0" u="none" dirty="0"/>
              <a:t> </a:t>
            </a:r>
            <a:r>
              <a:rPr lang="bs-Latn-BA" sz="2000" i="0" u="none" dirty="0" smtClean="0"/>
              <a:t>Insurance companies</a:t>
            </a:r>
            <a:r>
              <a:rPr lang="vi-VN" sz="2000" i="0" u="none" dirty="0" smtClean="0"/>
              <a:t>;</a:t>
            </a:r>
            <a:endParaRPr lang="bs-Latn-BA" sz="2000" i="0" u="none" dirty="0" smtClean="0"/>
          </a:p>
          <a:p>
            <a:pPr marL="800100" lvl="1" indent="-342900" algn="just">
              <a:buClr>
                <a:srgbClr val="336699"/>
              </a:buClr>
            </a:pPr>
            <a:endParaRPr lang="vi-VN" sz="2000" i="0" u="none" dirty="0"/>
          </a:p>
          <a:p>
            <a:pPr marL="800100" lvl="1" indent="-342900" algn="just">
              <a:buClr>
                <a:srgbClr val="336699"/>
              </a:buClr>
              <a:buFont typeface="Wingdings" pitchFamily="2" charset="2"/>
              <a:buChar char="n"/>
            </a:pPr>
            <a:r>
              <a:rPr lang="vi-VN" sz="2000" i="0" u="none" dirty="0"/>
              <a:t> </a:t>
            </a:r>
            <a:r>
              <a:rPr lang="vi-VN" sz="2000" i="0" u="none" dirty="0" smtClean="0"/>
              <a:t>I</a:t>
            </a:r>
            <a:r>
              <a:rPr lang="bs-Latn-BA" sz="2000" i="0" u="none" dirty="0" smtClean="0"/>
              <a:t>investments Funds</a:t>
            </a:r>
            <a:r>
              <a:rPr lang="vi-VN" sz="1800" i="0" u="none" dirty="0" smtClean="0"/>
              <a:t>.</a:t>
            </a:r>
            <a:endParaRPr lang="vi-VN" sz="1800" i="0" u="none" dirty="0"/>
          </a:p>
          <a:p>
            <a:pPr marL="342900" indent="-342900" algn="just">
              <a:buClr>
                <a:srgbClr val="336699"/>
              </a:buClr>
            </a:pPr>
            <a:endParaRPr lang="vi-VN" sz="2100" i="0" u="none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10th Interbalkan Forum of Banks Association, Sarajevo 16th October 2009</a:t>
            </a:r>
            <a:endParaRPr lang="bs-Latn-B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DE84408-A298-4249-AEFE-5ADADE10C6E2}" type="slidenum">
              <a:rPr lang="en-GB" smtClean="0"/>
              <a:pPr/>
              <a:t>8</a:t>
            </a:fld>
            <a:endParaRPr lang="en-GB" dirty="0" smtClean="0"/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214282" y="857232"/>
            <a:ext cx="8435975" cy="65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pl-PL" sz="3000" i="0" u="none" dirty="0" smtClean="0">
              <a:solidFill>
                <a:srgbClr val="3366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pl-PL" sz="3000" i="0" u="none" dirty="0" smtClean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UBBiH </a:t>
            </a:r>
          </a:p>
          <a:p>
            <a:pPr>
              <a:defRPr/>
            </a:pPr>
            <a:endParaRPr lang="pl-PL" sz="3000" i="0" u="none" dirty="0" smtClean="0">
              <a:solidFill>
                <a:srgbClr val="3366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bs-Latn-BA" sz="2800" dirty="0" smtClean="0"/>
              <a:t>II Structure of Financial Sector in B&amp;H </a:t>
            </a:r>
            <a:endParaRPr lang="pl-PL" sz="3000" i="0" u="none" dirty="0" smtClean="0">
              <a:solidFill>
                <a:srgbClr val="3366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endParaRPr lang="pl-PL" sz="3000" i="0" u="none" dirty="0" smtClean="0">
              <a:solidFill>
                <a:srgbClr val="3366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r">
              <a:defRPr/>
            </a:pPr>
            <a:endParaRPr lang="en-US" sz="3200" i="0" u="none" dirty="0">
              <a:solidFill>
                <a:srgbClr val="3366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220" name="Rectangle 3"/>
          <p:cNvSpPr>
            <a:spLocks noChangeArrowheads="1"/>
          </p:cNvSpPr>
          <p:nvPr/>
        </p:nvSpPr>
        <p:spPr bwMode="auto">
          <a:xfrm>
            <a:off x="285720" y="1357298"/>
            <a:ext cx="8229600" cy="406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>
              <a:lnSpc>
                <a:spcPts val="2200"/>
              </a:lnSpc>
              <a:buClr>
                <a:srgbClr val="336699"/>
              </a:buClr>
              <a:buFont typeface="Wingdings" pitchFamily="2" charset="2"/>
              <a:buChar char="n"/>
            </a:pPr>
            <a:endParaRPr lang="bs-Latn-BA" sz="2000" i="0" u="none" dirty="0"/>
          </a:p>
          <a:p>
            <a:pPr marL="342900" indent="-342900" algn="just">
              <a:lnSpc>
                <a:spcPts val="2200"/>
              </a:lnSpc>
              <a:buClr>
                <a:srgbClr val="336699"/>
              </a:buClr>
              <a:buFont typeface="Wingdings" pitchFamily="2" charset="2"/>
              <a:buChar char="n"/>
            </a:pPr>
            <a:r>
              <a:rPr lang="bs-Latn-BA" sz="2000" i="0" u="none" dirty="0" smtClean="0"/>
              <a:t>Asset Value </a:t>
            </a:r>
            <a:endParaRPr lang="bs-Latn-BA" sz="2000" i="0" u="none" dirty="0" smtClean="0"/>
          </a:p>
          <a:p>
            <a:pPr marL="342900" indent="-342900" algn="just">
              <a:lnSpc>
                <a:spcPts val="2200"/>
              </a:lnSpc>
              <a:buClr>
                <a:srgbClr val="336699"/>
              </a:buClr>
              <a:buFont typeface="Wingdings" pitchFamily="2" charset="2"/>
              <a:buChar char="n"/>
            </a:pPr>
            <a:r>
              <a:rPr lang="bs-Latn-BA" sz="900" dirty="0" smtClean="0"/>
              <a:t>Source: Central Bank of B&amp;H</a:t>
            </a:r>
            <a:endParaRPr lang="vi-VN" sz="900" i="0" u="none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28596" y="2428868"/>
          <a:ext cx="8215371" cy="3429024"/>
        </p:xfrm>
        <a:graphic>
          <a:graphicData uri="http://schemas.openxmlformats.org/drawingml/2006/table">
            <a:tbl>
              <a:tblPr/>
              <a:tblGrid>
                <a:gridCol w="2389947"/>
                <a:gridCol w="728178"/>
                <a:gridCol w="728178"/>
                <a:gridCol w="728178"/>
                <a:gridCol w="728178"/>
                <a:gridCol w="728178"/>
                <a:gridCol w="728178"/>
                <a:gridCol w="728178"/>
                <a:gridCol w="728178"/>
              </a:tblGrid>
              <a:tr h="334642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latin typeface="Tahoma"/>
                        </a:rPr>
                        <a:t> </a:t>
                      </a:r>
                    </a:p>
                  </a:txBody>
                  <a:tcPr marT="0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>
                        <a:alpha val="5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Tahoma"/>
                        </a:rPr>
                        <a:t>2005</a:t>
                      </a:r>
                    </a:p>
                  </a:txBody>
                  <a:tcPr marL="45720" marR="4572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Tahoma"/>
                        </a:rPr>
                        <a:t>2006</a:t>
                      </a:r>
                    </a:p>
                  </a:txBody>
                  <a:tcPr marL="45720" marR="4572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Tahoma"/>
                        </a:rPr>
                        <a:t>2007</a:t>
                      </a:r>
                    </a:p>
                  </a:txBody>
                  <a:tcPr marL="45720" marR="4572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Tahoma"/>
                        </a:rPr>
                        <a:t>2008</a:t>
                      </a:r>
                    </a:p>
                  </a:txBody>
                  <a:tcPr marL="45720" marR="4572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1082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s-Latn-BA" sz="9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ahoma"/>
                        </a:rPr>
                        <a:t>in</a:t>
                      </a:r>
                      <a:r>
                        <a:rPr lang="en-US" sz="9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ahoma"/>
                        </a:rPr>
                        <a:t>    million</a:t>
                      </a:r>
                      <a:r>
                        <a:rPr lang="bs-Latn-BA" sz="9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ahoma"/>
                        </a:rPr>
                        <a:t>s</a:t>
                      </a:r>
                      <a:r>
                        <a:rPr lang="en-US" sz="9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ahoma"/>
                        </a:rPr>
                        <a:t> </a:t>
                      </a:r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Tahoma"/>
                        </a:rPr>
                        <a:t>KM</a:t>
                      </a:r>
                    </a:p>
                  </a:txBody>
                  <a:tcPr marL="45720" marR="4572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s-Latn-BA" sz="9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ahoma"/>
                        </a:rPr>
                        <a:t>participation</a:t>
                      </a:r>
                      <a:r>
                        <a:rPr lang="en-US" sz="9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ahoma"/>
                        </a:rPr>
                        <a:t> </a:t>
                      </a:r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Tahoma"/>
                        </a:rPr>
                        <a:t>%</a:t>
                      </a:r>
                    </a:p>
                  </a:txBody>
                  <a:tcPr marL="45720" marR="4572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s-Latn-BA" sz="9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ahoma"/>
                        </a:rPr>
                        <a:t>in</a:t>
                      </a:r>
                      <a:r>
                        <a:rPr lang="en-US" sz="9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ahoma"/>
                        </a:rPr>
                        <a:t> million</a:t>
                      </a:r>
                      <a:r>
                        <a:rPr lang="bs-Latn-BA" sz="9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ahoma"/>
                        </a:rPr>
                        <a:t>s</a:t>
                      </a:r>
                      <a:r>
                        <a:rPr lang="en-US" sz="9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ahoma"/>
                        </a:rPr>
                        <a:t> </a:t>
                      </a:r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Tahoma"/>
                        </a:rPr>
                        <a:t>KM</a:t>
                      </a:r>
                    </a:p>
                  </a:txBody>
                  <a:tcPr marL="45720" marR="4572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s-Latn-BA" sz="9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ahoma"/>
                        </a:rPr>
                        <a:t>participation</a:t>
                      </a:r>
                      <a:r>
                        <a:rPr lang="en-US" sz="9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ahoma"/>
                        </a:rPr>
                        <a:t>, </a:t>
                      </a:r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Tahoma"/>
                        </a:rPr>
                        <a:t>%</a:t>
                      </a:r>
                    </a:p>
                  </a:txBody>
                  <a:tcPr marL="45720" marR="4572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s-Latn-BA" sz="9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ahoma"/>
                        </a:rPr>
                        <a:t>in</a:t>
                      </a:r>
                      <a:r>
                        <a:rPr lang="en-US" sz="9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ahoma"/>
                        </a:rPr>
                        <a:t> million</a:t>
                      </a:r>
                      <a:r>
                        <a:rPr lang="bs-Latn-BA" sz="9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ahoma"/>
                        </a:rPr>
                        <a:t>s</a:t>
                      </a:r>
                      <a:r>
                        <a:rPr lang="en-US" sz="9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ahoma"/>
                        </a:rPr>
                        <a:t> </a:t>
                      </a:r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Tahoma"/>
                        </a:rPr>
                        <a:t>KM</a:t>
                      </a:r>
                    </a:p>
                  </a:txBody>
                  <a:tcPr marL="45720" marR="4572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s-Latn-BA" sz="9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ahoma"/>
                        </a:rPr>
                        <a:t>participation</a:t>
                      </a:r>
                      <a:r>
                        <a:rPr lang="en-US" sz="9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ahoma"/>
                        </a:rPr>
                        <a:t> </a:t>
                      </a:r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Tahoma"/>
                        </a:rPr>
                        <a:t>%</a:t>
                      </a:r>
                    </a:p>
                  </a:txBody>
                  <a:tcPr marL="45720" marR="4572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s-Latn-BA" sz="9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ahoma"/>
                        </a:rPr>
                        <a:t>in</a:t>
                      </a:r>
                      <a:r>
                        <a:rPr lang="en-US" sz="9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ahoma"/>
                        </a:rPr>
                        <a:t> million</a:t>
                      </a:r>
                      <a:r>
                        <a:rPr lang="bs-Latn-BA" sz="9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ahoma"/>
                        </a:rPr>
                        <a:t>s</a:t>
                      </a:r>
                      <a:r>
                        <a:rPr lang="en-US" sz="9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ahoma"/>
                        </a:rPr>
                        <a:t> </a:t>
                      </a:r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Tahoma"/>
                        </a:rPr>
                        <a:t>KM</a:t>
                      </a:r>
                    </a:p>
                  </a:txBody>
                  <a:tcPr marL="45720" marR="4572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s-Latn-BA" sz="9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ahoma"/>
                        </a:rPr>
                        <a:t>participation</a:t>
                      </a:r>
                      <a:r>
                        <a:rPr lang="en-US" sz="9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ahoma"/>
                        </a:rPr>
                        <a:t> </a:t>
                      </a:r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Tahoma"/>
                        </a:rPr>
                        <a:t>%</a:t>
                      </a:r>
                    </a:p>
                  </a:txBody>
                  <a:tcPr marL="45720" marR="4572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>
                        <a:alpha val="50000"/>
                      </a:srgbClr>
                    </a:solidFill>
                  </a:tcPr>
                </a:tc>
              </a:tr>
              <a:tr h="3740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 dirty="0" smtClean="0">
                          <a:solidFill>
                            <a:schemeClr val="tx1"/>
                          </a:solidFill>
                          <a:latin typeface="Tahoma"/>
                        </a:rPr>
                        <a:t>Bank</a:t>
                      </a:r>
                      <a:r>
                        <a:rPr lang="bs-Latn-BA" sz="1050" b="1" i="0" u="none" strike="noStrike" dirty="0" smtClean="0">
                          <a:solidFill>
                            <a:schemeClr val="tx1"/>
                          </a:solidFill>
                          <a:latin typeface="Tahoma"/>
                        </a:rPr>
                        <a:t>s</a:t>
                      </a:r>
                      <a:r>
                        <a:rPr lang="en-US" sz="1050" b="1" i="0" u="none" strike="noStrike" dirty="0" smtClean="0">
                          <a:solidFill>
                            <a:schemeClr val="tx1"/>
                          </a:solidFill>
                          <a:latin typeface="Tahoma"/>
                        </a:rPr>
                        <a:t> </a:t>
                      </a:r>
                      <a:endParaRPr lang="en-US" sz="1050" b="1" i="0" u="none" strike="noStrike" dirty="0">
                        <a:solidFill>
                          <a:schemeClr val="tx1"/>
                        </a:solidFill>
                        <a:latin typeface="Tahoma"/>
                      </a:endParaRPr>
                    </a:p>
                  </a:txBody>
                  <a:tcPr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latin typeface="Tahoma"/>
                        </a:rPr>
                        <a:t>11,440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latin typeface="Tahoma"/>
                        </a:rPr>
                        <a:t>76.9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latin typeface="Tahoma"/>
                        </a:rPr>
                        <a:t>14,622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latin typeface="Tahoma"/>
                        </a:rPr>
                        <a:t>79.5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latin typeface="Tahoma"/>
                        </a:rPr>
                        <a:t>19,570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latin typeface="Tahoma"/>
                        </a:rPr>
                        <a:t>79.8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latin typeface="Tahoma"/>
                        </a:rPr>
                        <a:t>20,815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 dirty="0" smtClean="0">
                          <a:solidFill>
                            <a:schemeClr val="tx1"/>
                          </a:solidFill>
                          <a:latin typeface="Tahoma"/>
                        </a:rPr>
                        <a:t>80.</a:t>
                      </a:r>
                      <a:r>
                        <a:rPr lang="bs-Latn-BA" sz="1050" b="0" i="0" u="none" strike="noStrike" dirty="0" smtClean="0">
                          <a:solidFill>
                            <a:schemeClr val="tx1"/>
                          </a:solidFill>
                          <a:latin typeface="Tahoma"/>
                        </a:rPr>
                        <a:t>8</a:t>
                      </a:r>
                      <a:endParaRPr lang="en-US" sz="1050" b="0" i="0" u="none" strike="noStrike" dirty="0">
                        <a:solidFill>
                          <a:schemeClr val="tx1"/>
                        </a:solidFill>
                        <a:latin typeface="Tahoma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40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 dirty="0" smtClean="0">
                          <a:solidFill>
                            <a:schemeClr val="tx1"/>
                          </a:solidFill>
                          <a:latin typeface="Tahoma"/>
                        </a:rPr>
                        <a:t>Invest</a:t>
                      </a:r>
                      <a:r>
                        <a:rPr lang="bs-Latn-BA" sz="1050" b="1" i="0" u="none" strike="noStrike" dirty="0" smtClean="0">
                          <a:solidFill>
                            <a:schemeClr val="tx1"/>
                          </a:solidFill>
                          <a:latin typeface="Tahoma"/>
                        </a:rPr>
                        <a:t>ments</a:t>
                      </a:r>
                      <a:r>
                        <a:rPr lang="en-US" sz="1050" b="1" i="0" u="none" strike="noStrike" dirty="0" smtClean="0">
                          <a:solidFill>
                            <a:schemeClr val="tx1"/>
                          </a:solidFill>
                          <a:latin typeface="Tahoma"/>
                        </a:rPr>
                        <a:t> </a:t>
                      </a:r>
                      <a:r>
                        <a:rPr lang="bs-Latn-BA" sz="1050" b="1" i="0" u="none" strike="noStrike" dirty="0" smtClean="0">
                          <a:solidFill>
                            <a:schemeClr val="tx1"/>
                          </a:solidFill>
                          <a:latin typeface="Tahoma"/>
                        </a:rPr>
                        <a:t>funds</a:t>
                      </a:r>
                      <a:r>
                        <a:rPr lang="en-US" sz="1050" b="1" i="0" u="none" strike="noStrike" dirty="0" smtClean="0">
                          <a:solidFill>
                            <a:schemeClr val="tx1"/>
                          </a:solidFill>
                          <a:latin typeface="Tahoma"/>
                        </a:rPr>
                        <a:t> </a:t>
                      </a:r>
                      <a:endParaRPr lang="en-US" sz="1050" b="1" i="0" u="none" strike="noStrike" dirty="0">
                        <a:solidFill>
                          <a:schemeClr val="tx1"/>
                        </a:solidFill>
                        <a:latin typeface="Tahoma"/>
                      </a:endParaRPr>
                    </a:p>
                  </a:txBody>
                  <a:tcPr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latin typeface="Tahoma"/>
                        </a:rPr>
                        <a:t>1,793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latin typeface="Tahoma"/>
                        </a:rPr>
                        <a:t>12.0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latin typeface="Tahoma"/>
                        </a:rPr>
                        <a:t>1,553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latin typeface="Tahoma"/>
                        </a:rPr>
                        <a:t>8.4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latin typeface="Tahoma"/>
                        </a:rPr>
                        <a:t>1,762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latin typeface="Tahoma"/>
                        </a:rPr>
                        <a:t>7.2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latin typeface="Tahoma"/>
                        </a:rPr>
                        <a:t>1,225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latin typeface="Tahoma"/>
                        </a:rPr>
                        <a:t>4.8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>
                        <a:alpha val="50000"/>
                      </a:srgbClr>
                    </a:solidFill>
                  </a:tcPr>
                </a:tc>
              </a:tr>
              <a:tr h="3740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 dirty="0">
                          <a:solidFill>
                            <a:schemeClr val="tx1"/>
                          </a:solidFill>
                          <a:latin typeface="Tahoma"/>
                        </a:rPr>
                        <a:t>Leasing </a:t>
                      </a:r>
                      <a:r>
                        <a:rPr lang="bs-Latn-BA" sz="1050" b="1" i="0" u="none" strike="noStrike" dirty="0" smtClean="0">
                          <a:solidFill>
                            <a:schemeClr val="tx1"/>
                          </a:solidFill>
                          <a:latin typeface="Tahoma"/>
                        </a:rPr>
                        <a:t>companies</a:t>
                      </a:r>
                      <a:r>
                        <a:rPr lang="en-US" sz="1050" b="1" i="0" u="none" strike="noStrike" baseline="30000" dirty="0" smtClean="0">
                          <a:solidFill>
                            <a:schemeClr val="tx1"/>
                          </a:solidFill>
                          <a:latin typeface="Tahoma"/>
                        </a:rPr>
                        <a:t> </a:t>
                      </a:r>
                      <a:endParaRPr lang="en-US" sz="1050" b="1" i="0" u="none" strike="noStrike" dirty="0">
                        <a:solidFill>
                          <a:schemeClr val="tx1"/>
                        </a:solidFill>
                        <a:latin typeface="Tahoma"/>
                      </a:endParaRPr>
                    </a:p>
                  </a:txBody>
                  <a:tcPr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latin typeface="Tahoma"/>
                        </a:rPr>
                        <a:t>660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latin typeface="Tahoma"/>
                        </a:rPr>
                        <a:t>4.4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latin typeface="Tahoma"/>
                        </a:rPr>
                        <a:t>1,025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latin typeface="Tahoma"/>
                        </a:rPr>
                        <a:t>5.6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latin typeface="Tahoma"/>
                        </a:rPr>
                        <a:t>1,378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latin typeface="Tahoma"/>
                        </a:rPr>
                        <a:t>5.6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latin typeface="Tahoma"/>
                        </a:rPr>
                        <a:t>1,600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latin typeface="Tahoma"/>
                        </a:rPr>
                        <a:t>6.2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>
                        <a:alpha val="0"/>
                      </a:srgbClr>
                    </a:solidFill>
                  </a:tcPr>
                </a:tc>
              </a:tr>
              <a:tr h="552867">
                <a:tc>
                  <a:txBody>
                    <a:bodyPr/>
                    <a:lstStyle/>
                    <a:p>
                      <a:pPr algn="l" fontAlgn="b"/>
                      <a:r>
                        <a:rPr lang="bs-Latn-BA" sz="1050" b="1" i="0" u="none" strike="noStrike" dirty="0" smtClean="0">
                          <a:solidFill>
                            <a:schemeClr val="tx1"/>
                          </a:solidFill>
                          <a:latin typeface="Tahoma"/>
                        </a:rPr>
                        <a:t>Insurance and reinsurance</a:t>
                      </a:r>
                      <a:r>
                        <a:rPr lang="pt-BR" sz="1050" b="1" i="0" u="none" strike="noStrike" baseline="30000" dirty="0" smtClean="0">
                          <a:solidFill>
                            <a:schemeClr val="tx1"/>
                          </a:solidFill>
                          <a:latin typeface="Tahoma"/>
                        </a:rPr>
                        <a:t> </a:t>
                      </a:r>
                      <a:endParaRPr lang="pt-BR" sz="1050" b="1" i="0" u="none" strike="noStrike" dirty="0">
                        <a:solidFill>
                          <a:schemeClr val="tx1"/>
                        </a:solidFill>
                        <a:latin typeface="Tahoma"/>
                      </a:endParaRPr>
                    </a:p>
                  </a:txBody>
                  <a:tcPr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latin typeface="Tahoma"/>
                        </a:rPr>
                        <a:t>676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latin typeface="Tahoma"/>
                        </a:rPr>
                        <a:t>4.5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latin typeface="Tahoma"/>
                        </a:rPr>
                        <a:t>708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latin typeface="Tahoma"/>
                        </a:rPr>
                        <a:t>3.8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latin typeface="Tahoma"/>
                        </a:rPr>
                        <a:t>853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latin typeface="Tahoma"/>
                        </a:rPr>
                        <a:t>3.5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latin typeface="Tahoma"/>
                        </a:rPr>
                        <a:t>890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latin typeface="Tahoma"/>
                        </a:rPr>
                        <a:t>3.5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>
                        <a:alpha val="50000"/>
                      </a:srgbClr>
                    </a:solidFill>
                  </a:tcPr>
                </a:tc>
              </a:tr>
              <a:tr h="3740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 dirty="0" smtClean="0">
                          <a:solidFill>
                            <a:schemeClr val="tx1"/>
                          </a:solidFill>
                          <a:latin typeface="Tahoma"/>
                        </a:rPr>
                        <a:t>Mi</a:t>
                      </a:r>
                      <a:r>
                        <a:rPr lang="bs-Latn-BA" sz="1050" b="1" i="0" u="none" strike="noStrike" dirty="0" smtClean="0">
                          <a:solidFill>
                            <a:schemeClr val="tx1"/>
                          </a:solidFill>
                          <a:latin typeface="Tahoma"/>
                        </a:rPr>
                        <a:t>c</a:t>
                      </a:r>
                      <a:r>
                        <a:rPr lang="en-US" sz="1050" b="1" i="0" u="none" strike="noStrike" dirty="0" smtClean="0">
                          <a:solidFill>
                            <a:schemeClr val="tx1"/>
                          </a:solidFill>
                          <a:latin typeface="Tahoma"/>
                        </a:rPr>
                        <a:t>ro</a:t>
                      </a:r>
                      <a:r>
                        <a:rPr lang="bs-Latn-BA" sz="1050" b="1" i="0" u="none" strike="noStrike" dirty="0" smtClean="0">
                          <a:solidFill>
                            <a:schemeClr val="tx1"/>
                          </a:solidFill>
                          <a:latin typeface="Tahoma"/>
                        </a:rPr>
                        <a:t>c</a:t>
                      </a:r>
                      <a:r>
                        <a:rPr lang="en-US" sz="1050" b="1" i="0" u="none" strike="noStrike" dirty="0" smtClean="0">
                          <a:solidFill>
                            <a:schemeClr val="tx1"/>
                          </a:solidFill>
                          <a:latin typeface="Tahoma"/>
                        </a:rPr>
                        <a:t>redit </a:t>
                      </a:r>
                      <a:r>
                        <a:rPr lang="bs-Latn-BA" sz="1050" b="1" i="0" u="none" strike="noStrike" dirty="0" smtClean="0">
                          <a:solidFill>
                            <a:schemeClr val="tx1"/>
                          </a:solidFill>
                          <a:latin typeface="Tahoma"/>
                        </a:rPr>
                        <a:t> organizations </a:t>
                      </a:r>
                      <a:r>
                        <a:rPr lang="en-US" sz="1050" b="1" i="0" u="none" strike="noStrike" dirty="0" smtClean="0">
                          <a:solidFill>
                            <a:schemeClr val="tx1"/>
                          </a:solidFill>
                          <a:latin typeface="Tahoma"/>
                        </a:rPr>
                        <a:t> </a:t>
                      </a:r>
                      <a:endParaRPr lang="en-US" sz="1050" b="1" i="0" u="none" strike="noStrike" dirty="0">
                        <a:solidFill>
                          <a:schemeClr val="tx1"/>
                        </a:solidFill>
                        <a:latin typeface="Tahoma"/>
                      </a:endParaRPr>
                    </a:p>
                  </a:txBody>
                  <a:tcPr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latin typeface="Tahoma"/>
                        </a:rPr>
                        <a:t>314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latin typeface="Tahoma"/>
                        </a:rPr>
                        <a:t>2.1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latin typeface="Tahoma"/>
                        </a:rPr>
                        <a:t>486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latin typeface="Tahoma"/>
                        </a:rPr>
                        <a:t>2.6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latin typeface="Tahoma"/>
                        </a:rPr>
                        <a:t>946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latin typeface="Tahoma"/>
                        </a:rPr>
                        <a:t>3.9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latin typeface="Tahoma"/>
                        </a:rPr>
                        <a:t>1,213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latin typeface="Tahoma"/>
                        </a:rPr>
                        <a:t>4.7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>
                        <a:alpha val="0"/>
                      </a:srgbClr>
                    </a:solidFill>
                  </a:tcPr>
                </a:tc>
              </a:tr>
              <a:tr h="334642">
                <a:tc>
                  <a:txBody>
                    <a:bodyPr/>
                    <a:lstStyle/>
                    <a:p>
                      <a:pPr algn="l" fontAlgn="b"/>
                      <a:r>
                        <a:rPr lang="bs-Latn-BA" sz="1050" b="1" i="0" u="none" strike="noStrike" dirty="0" smtClean="0">
                          <a:solidFill>
                            <a:schemeClr val="tx1"/>
                          </a:solidFill>
                          <a:latin typeface="Tahoma"/>
                        </a:rPr>
                        <a:t>Toatl</a:t>
                      </a:r>
                      <a:endParaRPr lang="en-US" sz="1050" b="1" i="0" u="none" strike="noStrike" dirty="0">
                        <a:solidFill>
                          <a:schemeClr val="tx1"/>
                        </a:solidFill>
                        <a:latin typeface="Tahoma"/>
                      </a:endParaRPr>
                    </a:p>
                  </a:txBody>
                  <a:tcPr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1" i="0" u="none" strike="noStrike" dirty="0">
                          <a:solidFill>
                            <a:schemeClr val="tx1"/>
                          </a:solidFill>
                          <a:latin typeface="Tahoma"/>
                        </a:rPr>
                        <a:t>14,883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 dirty="0">
                          <a:solidFill>
                            <a:schemeClr val="tx1"/>
                          </a:solidFill>
                          <a:latin typeface="Tahoma"/>
                        </a:rPr>
                        <a:t> 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1" i="0" u="none" strike="noStrike" dirty="0">
                          <a:solidFill>
                            <a:schemeClr val="tx1"/>
                          </a:solidFill>
                          <a:latin typeface="Tahoma"/>
                        </a:rPr>
                        <a:t>18,394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 dirty="0">
                          <a:solidFill>
                            <a:schemeClr val="tx1"/>
                          </a:solidFill>
                          <a:latin typeface="Tahoma"/>
                        </a:rPr>
                        <a:t> 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50" b="1" i="0" u="none" strike="noStrike" dirty="0">
                          <a:solidFill>
                            <a:schemeClr val="tx1"/>
                          </a:solidFill>
                          <a:latin typeface="Tahoma"/>
                        </a:rPr>
                        <a:t>24,510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 dirty="0">
                          <a:solidFill>
                            <a:schemeClr val="tx1"/>
                          </a:solidFill>
                          <a:latin typeface="Tahoma"/>
                        </a:rPr>
                        <a:t> 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50" b="1" i="0" u="none" strike="noStrike" dirty="0">
                          <a:solidFill>
                            <a:schemeClr val="tx1"/>
                          </a:solidFill>
                          <a:latin typeface="Tahoma"/>
                        </a:rPr>
                        <a:t>25,743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1" i="0" u="none" strike="noStrike" dirty="0">
                          <a:solidFill>
                            <a:schemeClr val="tx1"/>
                          </a:solidFill>
                          <a:latin typeface="Tahoma"/>
                        </a:rPr>
                        <a:t> </a:t>
                      </a:r>
                      <a:r>
                        <a:rPr lang="bs-Latn-BA" sz="1050" b="1" i="0" u="none" strike="noStrike" dirty="0" smtClean="0">
                          <a:solidFill>
                            <a:schemeClr val="tx1"/>
                          </a:solidFill>
                          <a:latin typeface="Tahoma"/>
                        </a:rPr>
                        <a:t>100</a:t>
                      </a:r>
                      <a:endParaRPr lang="en-US" sz="1050" b="1" i="0" u="none" strike="noStrike" dirty="0">
                        <a:solidFill>
                          <a:schemeClr val="tx1"/>
                        </a:solidFill>
                        <a:latin typeface="Tahoma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99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10th Interbalkan Forum of Banks Association, Sarajevo 16th October 2009</a:t>
            </a:r>
            <a:endParaRPr lang="bs-Latn-B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bs-Latn-BA" sz="2500" dirty="0" smtClean="0">
                <a:cs typeface="Arial" charset="0"/>
              </a:rPr>
              <a:t>Basic data of commercial banksin B&amp;H (in </a:t>
            </a:r>
            <a:r>
              <a:rPr lang="bs-Latn-BA" sz="2500" dirty="0" smtClean="0">
                <a:cs typeface="Arial" charset="0"/>
              </a:rPr>
              <a:t>000 KM)</a:t>
            </a:r>
            <a:br>
              <a:rPr lang="bs-Latn-BA" sz="2500" dirty="0" smtClean="0">
                <a:cs typeface="Arial" charset="0"/>
              </a:rPr>
            </a:br>
            <a:r>
              <a:rPr lang="bs-Latn-BA" sz="1100" dirty="0" smtClean="0">
                <a:cs typeface="Arial" charset="0"/>
              </a:rPr>
              <a:t>ISource: banking agencies in B&amp;H</a:t>
            </a:r>
            <a:endParaRPr lang="bs-Latn-BA" sz="2500" dirty="0" smtClean="0">
              <a:cs typeface="Arial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599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4338"/>
                <a:gridCol w="2000264"/>
                <a:gridCol w="1357322"/>
                <a:gridCol w="1285884"/>
                <a:gridCol w="1285884"/>
                <a:gridCol w="857256"/>
                <a:gridCol w="82865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s-Latn-BA" sz="1600" dirty="0" smtClean="0">
                          <a:latin typeface="Arial" pitchFamily="34" charset="0"/>
                          <a:cs typeface="Arial" pitchFamily="34" charset="0"/>
                        </a:rPr>
                        <a:t>R.B</a:t>
                      </a:r>
                      <a:endParaRPr lang="bs-Latn-BA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bs-Latn-BA" sz="1600" dirty="0" smtClean="0">
                          <a:latin typeface="Arial" pitchFamily="34" charset="0"/>
                          <a:cs typeface="Arial" pitchFamily="34" charset="0"/>
                        </a:rPr>
                        <a:t>Description</a:t>
                      </a:r>
                      <a:endParaRPr lang="bs-Latn-BA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bs-Latn-BA" sz="1600" dirty="0" smtClean="0">
                          <a:latin typeface="Arial" pitchFamily="34" charset="0"/>
                          <a:cs typeface="Arial" pitchFamily="34" charset="0"/>
                        </a:rPr>
                        <a:t>30.6.2008</a:t>
                      </a:r>
                      <a:endParaRPr lang="bs-Latn-BA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bs-Latn-BA" sz="1600" dirty="0" smtClean="0">
                          <a:latin typeface="Arial" pitchFamily="34" charset="0"/>
                          <a:cs typeface="Arial" pitchFamily="34" charset="0"/>
                        </a:rPr>
                        <a:t>31.12.2008</a:t>
                      </a:r>
                      <a:endParaRPr lang="bs-Latn-BA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bs-Latn-BA" sz="1600" dirty="0" smtClean="0">
                          <a:latin typeface="Arial" pitchFamily="34" charset="0"/>
                          <a:cs typeface="Arial" pitchFamily="34" charset="0"/>
                        </a:rPr>
                        <a:t>30.6.2009</a:t>
                      </a:r>
                      <a:endParaRPr lang="bs-Latn-BA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bs-Latn-BA" sz="1600" dirty="0" smtClean="0">
                          <a:latin typeface="Arial" pitchFamily="34" charset="0"/>
                          <a:cs typeface="Arial" pitchFamily="34" charset="0"/>
                        </a:rPr>
                        <a:t>Index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bs-Latn-BA" sz="1600" dirty="0" smtClean="0">
                          <a:latin typeface="Arial" pitchFamily="34" charset="0"/>
                          <a:cs typeface="Arial" pitchFamily="34" charset="0"/>
                        </a:rPr>
                        <a:t>Index</a:t>
                      </a:r>
                      <a:endParaRPr lang="bs-Latn-BA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bs-Latn-BA" sz="16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bs-Latn-BA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bs-Latn-BA" sz="1600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bs-Latn-BA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bs-Latn-BA" sz="1600" dirty="0" smtClean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bs-Latn-BA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bs-Latn-BA" sz="1600" dirty="0" smtClean="0"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bs-Latn-BA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bs-Latn-BA" sz="1600" dirty="0" smtClean="0">
                          <a:latin typeface="Arial" pitchFamily="34" charset="0"/>
                          <a:cs typeface="Arial" pitchFamily="34" charset="0"/>
                        </a:rPr>
                        <a:t>3/1</a:t>
                      </a:r>
                      <a:endParaRPr lang="bs-Latn-BA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bs-Latn-BA" sz="1600" dirty="0" smtClean="0">
                          <a:latin typeface="Arial" pitchFamily="34" charset="0"/>
                          <a:cs typeface="Arial" pitchFamily="34" charset="0"/>
                        </a:rPr>
                        <a:t>3/2</a:t>
                      </a:r>
                      <a:endParaRPr lang="bs-Latn-BA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bs-Latn-BA" sz="1600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s-Latn-BA" sz="1600" dirty="0" smtClean="0">
                          <a:latin typeface="Arial" pitchFamily="34" charset="0"/>
                          <a:cs typeface="Arial" pitchFamily="34" charset="0"/>
                        </a:rPr>
                        <a:t>Cash</a:t>
                      </a:r>
                      <a:endParaRPr lang="bs-Latn-BA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bs-Latn-BA" sz="1600" dirty="0" smtClean="0">
                          <a:latin typeface="Arial" pitchFamily="34" charset="0"/>
                          <a:cs typeface="Arial" pitchFamily="34" charset="0"/>
                        </a:rPr>
                        <a:t>6.450.204</a:t>
                      </a:r>
                      <a:endParaRPr lang="bs-Latn-BA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bs-Latn-BA" sz="1600" dirty="0" smtClean="0">
                          <a:latin typeface="Arial" pitchFamily="34" charset="0"/>
                          <a:cs typeface="Arial" pitchFamily="34" charset="0"/>
                        </a:rPr>
                        <a:t>6.179.858</a:t>
                      </a:r>
                      <a:endParaRPr lang="bs-Latn-BA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bs-Latn-BA" sz="1600" dirty="0" smtClean="0">
                          <a:latin typeface="Arial" pitchFamily="34" charset="0"/>
                          <a:cs typeface="Arial" pitchFamily="34" charset="0"/>
                        </a:rPr>
                        <a:t>5.536.241</a:t>
                      </a:r>
                      <a:endParaRPr lang="bs-Latn-BA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bs-Latn-BA" sz="1600" dirty="0" smtClean="0">
                          <a:latin typeface="Arial" pitchFamily="34" charset="0"/>
                          <a:cs typeface="Arial" pitchFamily="34" charset="0"/>
                        </a:rPr>
                        <a:t>86</a:t>
                      </a:r>
                      <a:endParaRPr lang="bs-Latn-BA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bs-Latn-BA" sz="1600" dirty="0" smtClean="0">
                          <a:latin typeface="Arial" pitchFamily="34" charset="0"/>
                          <a:cs typeface="Arial" pitchFamily="34" charset="0"/>
                        </a:rPr>
                        <a:t>90</a:t>
                      </a:r>
                      <a:endParaRPr lang="bs-Latn-BA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bs-Latn-BA" sz="1600" dirty="0" smtClean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bs-Latn-BA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s-Latn-BA" sz="1600" dirty="0" smtClean="0">
                          <a:latin typeface="Arial" pitchFamily="34" charset="0"/>
                          <a:cs typeface="Arial" pitchFamily="34" charset="0"/>
                        </a:rPr>
                        <a:t>Loans</a:t>
                      </a:r>
                      <a:endParaRPr lang="bs-Latn-BA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bs-Latn-BA" sz="1600" dirty="0" smtClean="0">
                          <a:latin typeface="Arial" pitchFamily="34" charset="0"/>
                          <a:cs typeface="Arial" pitchFamily="34" charset="0"/>
                        </a:rPr>
                        <a:t>13.269.468</a:t>
                      </a:r>
                      <a:endParaRPr lang="bs-Latn-BA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bs-Latn-BA" sz="1600" dirty="0" smtClean="0">
                          <a:latin typeface="Arial" pitchFamily="34" charset="0"/>
                          <a:cs typeface="Arial" pitchFamily="34" charset="0"/>
                        </a:rPr>
                        <a:t>13.901.833</a:t>
                      </a:r>
                      <a:endParaRPr lang="bs-Latn-BA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bs-Latn-BA" sz="1600" dirty="0" smtClean="0">
                          <a:latin typeface="Arial" pitchFamily="34" charset="0"/>
                          <a:cs typeface="Arial" pitchFamily="34" charset="0"/>
                        </a:rPr>
                        <a:t>13.799.534</a:t>
                      </a:r>
                      <a:endParaRPr lang="bs-Latn-BA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bs-Latn-BA" sz="1600" dirty="0" smtClean="0">
                          <a:latin typeface="Arial" pitchFamily="34" charset="0"/>
                          <a:cs typeface="Arial" pitchFamily="34" charset="0"/>
                        </a:rPr>
                        <a:t>104</a:t>
                      </a:r>
                      <a:endParaRPr lang="bs-Latn-BA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bs-Latn-BA" sz="1600" dirty="0" smtClean="0">
                          <a:latin typeface="Arial" pitchFamily="34" charset="0"/>
                          <a:cs typeface="Arial" pitchFamily="34" charset="0"/>
                        </a:rPr>
                        <a:t>99</a:t>
                      </a:r>
                      <a:endParaRPr lang="bs-Latn-BA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bs-Latn-BA" sz="1600" dirty="0" smtClean="0"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bs-Latn-BA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s-Latn-BA" sz="1600" dirty="0" smtClean="0">
                          <a:latin typeface="Arial" pitchFamily="34" charset="0"/>
                          <a:cs typeface="Arial" pitchFamily="34" charset="0"/>
                        </a:rPr>
                        <a:t>Total</a:t>
                      </a:r>
                      <a:r>
                        <a:rPr lang="bs-Latn-BA" sz="1600" baseline="0" dirty="0" smtClean="0">
                          <a:latin typeface="Arial" pitchFamily="34" charset="0"/>
                          <a:cs typeface="Arial" pitchFamily="34" charset="0"/>
                        </a:rPr>
                        <a:t> Assets</a:t>
                      </a:r>
                      <a:endParaRPr lang="bs-Latn-BA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bs-Latn-BA" sz="1600" dirty="0" smtClean="0">
                          <a:latin typeface="Arial" pitchFamily="34" charset="0"/>
                          <a:cs typeface="Arial" pitchFamily="34" charset="0"/>
                        </a:rPr>
                        <a:t>20.615.684</a:t>
                      </a:r>
                      <a:endParaRPr lang="bs-Latn-BA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bs-Latn-BA" sz="1600" dirty="0" smtClean="0">
                          <a:latin typeface="Arial" pitchFamily="34" charset="0"/>
                          <a:cs typeface="Arial" pitchFamily="34" charset="0"/>
                        </a:rPr>
                        <a:t>20.820.631</a:t>
                      </a:r>
                      <a:endParaRPr lang="bs-Latn-BA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bs-Latn-BA" sz="1600" dirty="0" smtClean="0">
                          <a:latin typeface="Arial" pitchFamily="34" charset="0"/>
                          <a:cs typeface="Arial" pitchFamily="34" charset="0"/>
                        </a:rPr>
                        <a:t>20.374.748</a:t>
                      </a:r>
                      <a:endParaRPr lang="bs-Latn-BA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bs-Latn-BA" sz="1600" dirty="0" smtClean="0">
                          <a:latin typeface="Arial" pitchFamily="34" charset="0"/>
                          <a:cs typeface="Arial" pitchFamily="34" charset="0"/>
                        </a:rPr>
                        <a:t>99</a:t>
                      </a:r>
                      <a:endParaRPr lang="bs-Latn-BA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bs-Latn-BA" sz="1600" dirty="0" smtClean="0">
                          <a:latin typeface="Arial" pitchFamily="34" charset="0"/>
                          <a:cs typeface="Arial" pitchFamily="34" charset="0"/>
                        </a:rPr>
                        <a:t>98</a:t>
                      </a:r>
                      <a:endParaRPr lang="bs-Latn-BA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bs-Latn-BA" sz="1600" dirty="0" smtClean="0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bs-Latn-BA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s-Latn-BA" sz="1600" dirty="0" smtClean="0">
                          <a:latin typeface="Arial" pitchFamily="34" charset="0"/>
                          <a:cs typeface="Arial" pitchFamily="34" charset="0"/>
                        </a:rPr>
                        <a:t>Deposits</a:t>
                      </a:r>
                      <a:endParaRPr lang="bs-Latn-BA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bs-Latn-BA" sz="1600" dirty="0" smtClean="0">
                          <a:latin typeface="Arial" pitchFamily="34" charset="0"/>
                          <a:cs typeface="Arial" pitchFamily="34" charset="0"/>
                        </a:rPr>
                        <a:t>15.422.388</a:t>
                      </a:r>
                      <a:endParaRPr lang="bs-Latn-BA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bs-Latn-BA" sz="1600" dirty="0" smtClean="0">
                          <a:latin typeface="Arial" pitchFamily="34" charset="0"/>
                          <a:cs typeface="Arial" pitchFamily="34" charset="0"/>
                        </a:rPr>
                        <a:t>15.164.344</a:t>
                      </a:r>
                      <a:endParaRPr lang="bs-Latn-BA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bs-Latn-BA" sz="1600" dirty="0" smtClean="0">
                          <a:latin typeface="Arial" pitchFamily="34" charset="0"/>
                          <a:cs typeface="Arial" pitchFamily="34" charset="0"/>
                        </a:rPr>
                        <a:t>14.906.665</a:t>
                      </a:r>
                      <a:endParaRPr lang="bs-Latn-BA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bs-Latn-BA" sz="1600" dirty="0" smtClean="0">
                          <a:latin typeface="Arial" pitchFamily="34" charset="0"/>
                          <a:cs typeface="Arial" pitchFamily="34" charset="0"/>
                        </a:rPr>
                        <a:t>97</a:t>
                      </a:r>
                      <a:endParaRPr lang="bs-Latn-BA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bs-Latn-BA" sz="1600" dirty="0" smtClean="0">
                          <a:latin typeface="Arial" pitchFamily="34" charset="0"/>
                          <a:cs typeface="Arial" pitchFamily="34" charset="0"/>
                        </a:rPr>
                        <a:t>98</a:t>
                      </a:r>
                      <a:endParaRPr lang="bs-Latn-BA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bs-Latn-BA" sz="1600" dirty="0" smtClean="0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bs-Latn-BA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s-Latn-BA" sz="1600" dirty="0" smtClean="0">
                          <a:latin typeface="Arial" pitchFamily="34" charset="0"/>
                          <a:cs typeface="Arial" pitchFamily="34" charset="0"/>
                        </a:rPr>
                        <a:t>Total</a:t>
                      </a:r>
                      <a:r>
                        <a:rPr lang="bs-Latn-BA" sz="1600" baseline="0" dirty="0" smtClean="0">
                          <a:latin typeface="Arial" pitchFamily="34" charset="0"/>
                          <a:cs typeface="Arial" pitchFamily="34" charset="0"/>
                        </a:rPr>
                        <a:t> Capital</a:t>
                      </a:r>
                      <a:endParaRPr lang="bs-Latn-BA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bs-Latn-BA" sz="1600" dirty="0" smtClean="0">
                          <a:latin typeface="Arial" pitchFamily="34" charset="0"/>
                          <a:cs typeface="Arial" pitchFamily="34" charset="0"/>
                        </a:rPr>
                        <a:t>2.013.029</a:t>
                      </a:r>
                      <a:endParaRPr lang="bs-Latn-BA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bs-Latn-BA" sz="1600" dirty="0" smtClean="0">
                          <a:latin typeface="Arial" pitchFamily="34" charset="0"/>
                          <a:cs typeface="Arial" pitchFamily="34" charset="0"/>
                        </a:rPr>
                        <a:t>2.162.881</a:t>
                      </a:r>
                      <a:endParaRPr lang="bs-Latn-BA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bs-Latn-BA" sz="1600" dirty="0" smtClean="0">
                          <a:latin typeface="Arial" pitchFamily="34" charset="0"/>
                          <a:cs typeface="Arial" pitchFamily="34" charset="0"/>
                        </a:rPr>
                        <a:t>2.189.985</a:t>
                      </a:r>
                      <a:endParaRPr lang="bs-Latn-BA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bs-Latn-BA" sz="1600" dirty="0" smtClean="0">
                          <a:latin typeface="Arial" pitchFamily="34" charset="0"/>
                          <a:cs typeface="Arial" pitchFamily="34" charset="0"/>
                        </a:rPr>
                        <a:t>109</a:t>
                      </a:r>
                      <a:endParaRPr lang="bs-Latn-BA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bs-Latn-BA" sz="1600" dirty="0" smtClean="0">
                          <a:latin typeface="Arial" pitchFamily="34" charset="0"/>
                          <a:cs typeface="Arial" pitchFamily="34" charset="0"/>
                        </a:rPr>
                        <a:t>101</a:t>
                      </a:r>
                      <a:endParaRPr lang="bs-Latn-BA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bs-Latn-BA" sz="1600" dirty="0" smtClean="0"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lang="bs-Latn-BA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s-Latn-BA" sz="1600" dirty="0" smtClean="0">
                          <a:latin typeface="Arial" pitchFamily="34" charset="0"/>
                          <a:cs typeface="Arial" pitchFamily="34" charset="0"/>
                        </a:rPr>
                        <a:t>Total</a:t>
                      </a:r>
                      <a:r>
                        <a:rPr lang="bs-Latn-BA" sz="1600" baseline="0" dirty="0" smtClean="0">
                          <a:latin typeface="Arial" pitchFamily="34" charset="0"/>
                          <a:cs typeface="Arial" pitchFamily="34" charset="0"/>
                        </a:rPr>
                        <a:t> Income</a:t>
                      </a:r>
                      <a:endParaRPr lang="bs-Latn-BA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bs-Latn-BA" sz="1600" dirty="0" smtClean="0">
                          <a:latin typeface="Arial" pitchFamily="34" charset="0"/>
                          <a:cs typeface="Arial" pitchFamily="34" charset="0"/>
                        </a:rPr>
                        <a:t>831.261</a:t>
                      </a:r>
                      <a:endParaRPr lang="bs-Latn-BA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bs-Latn-BA" sz="1600" dirty="0" smtClean="0">
                          <a:latin typeface="Arial" pitchFamily="34" charset="0"/>
                          <a:cs typeface="Arial" pitchFamily="34" charset="0"/>
                        </a:rPr>
                        <a:t>1.750.755</a:t>
                      </a:r>
                      <a:endParaRPr lang="bs-Latn-BA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bs-Latn-BA" sz="1600" dirty="0" smtClean="0">
                          <a:latin typeface="Arial" pitchFamily="34" charset="0"/>
                          <a:cs typeface="Arial" pitchFamily="34" charset="0"/>
                        </a:rPr>
                        <a:t>638.228</a:t>
                      </a:r>
                      <a:endParaRPr lang="bs-Latn-BA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bs-Latn-BA" sz="1600" dirty="0" smtClean="0">
                          <a:latin typeface="Arial" pitchFamily="34" charset="0"/>
                          <a:cs typeface="Arial" pitchFamily="34" charset="0"/>
                        </a:rPr>
                        <a:t>77</a:t>
                      </a:r>
                      <a:endParaRPr lang="bs-Latn-BA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bs-Latn-BA" sz="1600" dirty="0" smtClean="0">
                          <a:latin typeface="Arial" pitchFamily="34" charset="0"/>
                          <a:cs typeface="Arial" pitchFamily="34" charset="0"/>
                        </a:rPr>
                        <a:t>36</a:t>
                      </a:r>
                      <a:endParaRPr lang="bs-Latn-BA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bs-Latn-BA" sz="1600" dirty="0" smtClean="0"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lang="bs-Latn-BA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s-Latn-BA" sz="1600" dirty="0" smtClean="0">
                          <a:latin typeface="Arial" pitchFamily="34" charset="0"/>
                          <a:cs typeface="Arial" pitchFamily="34" charset="0"/>
                        </a:rPr>
                        <a:t>Total</a:t>
                      </a:r>
                      <a:r>
                        <a:rPr lang="bs-Latn-BA" sz="1600" baseline="0" dirty="0" smtClean="0">
                          <a:latin typeface="Arial" pitchFamily="34" charset="0"/>
                          <a:cs typeface="Arial" pitchFamily="34" charset="0"/>
                        </a:rPr>
                        <a:t> Expences</a:t>
                      </a:r>
                      <a:endParaRPr lang="bs-Latn-BA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bs-Latn-BA" sz="1600" dirty="0" smtClean="0">
                          <a:latin typeface="Arial" pitchFamily="34" charset="0"/>
                          <a:cs typeface="Arial" pitchFamily="34" charset="0"/>
                        </a:rPr>
                        <a:t>778.070</a:t>
                      </a:r>
                      <a:endParaRPr lang="bs-Latn-BA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bs-Latn-BA" sz="1600" dirty="0" smtClean="0">
                          <a:latin typeface="Arial" pitchFamily="34" charset="0"/>
                          <a:cs typeface="Arial" pitchFamily="34" charset="0"/>
                        </a:rPr>
                        <a:t>1.640.347</a:t>
                      </a:r>
                      <a:endParaRPr lang="bs-Latn-BA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bs-Latn-BA" sz="1600" dirty="0" smtClean="0">
                          <a:latin typeface="Arial" pitchFamily="34" charset="0"/>
                          <a:cs typeface="Arial" pitchFamily="34" charset="0"/>
                        </a:rPr>
                        <a:t>606.556</a:t>
                      </a:r>
                      <a:endParaRPr lang="bs-Latn-BA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bs-Latn-BA" sz="1600" dirty="0" smtClean="0">
                          <a:latin typeface="Arial" pitchFamily="34" charset="0"/>
                          <a:cs typeface="Arial" pitchFamily="34" charset="0"/>
                        </a:rPr>
                        <a:t>78</a:t>
                      </a:r>
                      <a:endParaRPr lang="bs-Latn-BA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bs-Latn-BA" sz="1600" dirty="0" smtClean="0">
                          <a:latin typeface="Arial" pitchFamily="34" charset="0"/>
                          <a:cs typeface="Arial" pitchFamily="34" charset="0"/>
                        </a:rPr>
                        <a:t>37</a:t>
                      </a:r>
                      <a:endParaRPr lang="bs-Latn-BA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bs-Latn-BA" sz="1600" dirty="0" smtClean="0"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lang="bs-Latn-BA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s-Latn-BA" sz="1600" dirty="0" smtClean="0">
                          <a:latin typeface="Arial" pitchFamily="34" charset="0"/>
                          <a:cs typeface="Arial" pitchFamily="34" charset="0"/>
                        </a:rPr>
                        <a:t>Netto</a:t>
                      </a:r>
                      <a:r>
                        <a:rPr lang="bs-Latn-BA" sz="1600" baseline="0" dirty="0" smtClean="0">
                          <a:latin typeface="Arial" pitchFamily="34" charset="0"/>
                          <a:cs typeface="Arial" pitchFamily="34" charset="0"/>
                        </a:rPr>
                        <a:t> Profit</a:t>
                      </a:r>
                      <a:endParaRPr lang="bs-Latn-BA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bs-Latn-BA" sz="1600" dirty="0" smtClean="0">
                          <a:latin typeface="Arial" pitchFamily="34" charset="0"/>
                          <a:cs typeface="Arial" pitchFamily="34" charset="0"/>
                        </a:rPr>
                        <a:t>48.666</a:t>
                      </a:r>
                      <a:endParaRPr lang="bs-Latn-BA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bs-Latn-BA" sz="1600" dirty="0" smtClean="0">
                          <a:latin typeface="Arial" pitchFamily="34" charset="0"/>
                          <a:cs typeface="Arial" pitchFamily="34" charset="0"/>
                        </a:rPr>
                        <a:t>82.955</a:t>
                      </a:r>
                      <a:endParaRPr lang="bs-Latn-BA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bs-Latn-BA" sz="1600" dirty="0" smtClean="0">
                          <a:latin typeface="Arial" pitchFamily="34" charset="0"/>
                          <a:cs typeface="Arial" pitchFamily="34" charset="0"/>
                        </a:rPr>
                        <a:t>28.395</a:t>
                      </a:r>
                      <a:endParaRPr lang="bs-Latn-BA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bs-Latn-BA" sz="1600" dirty="0" smtClean="0">
                          <a:latin typeface="Arial" pitchFamily="34" charset="0"/>
                          <a:cs typeface="Arial" pitchFamily="34" charset="0"/>
                        </a:rPr>
                        <a:t>58</a:t>
                      </a:r>
                      <a:endParaRPr lang="bs-Latn-BA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bs-Latn-BA" sz="1600" dirty="0" smtClean="0">
                          <a:latin typeface="Arial" pitchFamily="34" charset="0"/>
                          <a:cs typeface="Arial" pitchFamily="34" charset="0"/>
                        </a:rPr>
                        <a:t>34</a:t>
                      </a:r>
                      <a:endParaRPr lang="bs-Latn-BA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333" name="TextBox 4"/>
          <p:cNvSpPr txBox="1">
            <a:spLocks noChangeArrowheads="1"/>
          </p:cNvSpPr>
          <p:nvPr/>
        </p:nvSpPr>
        <p:spPr bwMode="auto">
          <a:xfrm>
            <a:off x="0" y="0"/>
            <a:ext cx="692945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bs-Latn-BA" sz="3000" b="1" dirty="0" smtClean="0">
                <a:latin typeface="Book Antiqua" pitchFamily="18" charset="0"/>
              </a:rPr>
              <a:t>UBBiH</a:t>
            </a:r>
          </a:p>
          <a:p>
            <a:r>
              <a:rPr lang="bs-Latn-BA" dirty="0" smtClean="0"/>
              <a:t>III Banking Sector in </a:t>
            </a:r>
            <a:r>
              <a:rPr lang="bs-Latn-BA" dirty="0" smtClean="0"/>
              <a:t>B&amp;H</a:t>
            </a:r>
            <a:endParaRPr lang="bs-Latn-BA" b="1" dirty="0">
              <a:latin typeface="Book Antiqua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D3AD41-6A66-4984-918D-A4F4500B8F02}" type="slidenum">
              <a:rPr lang="bs-Latn-BA" smtClean="0"/>
              <a:pPr>
                <a:defRPr/>
              </a:pPr>
              <a:t>9</a:t>
            </a:fld>
            <a:endParaRPr lang="bs-Latn-B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10th Interbalkan Forum of Banks Association, Sarajevo 16th October 2009</a:t>
            </a:r>
            <a:endParaRPr lang="bs-Latn-B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3.xml><?xml version="1.0" encoding="utf-8"?>
<a:themeOverride xmlns:a="http://schemas.openxmlformats.org/drawingml/2006/main">
  <a:clrScheme name="Kozaric 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Kozaric design">
    <a:majorFont>
      <a:latin typeface="Tahoma"/>
      <a:ea typeface=""/>
      <a:cs typeface=""/>
    </a:majorFont>
    <a:minorFont>
      <a:latin typeface="Tahom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608</TotalTime>
  <Words>799</Words>
  <Application>Microsoft Office PowerPoint</Application>
  <PresentationFormat>On-screen Show (4:3)</PresentationFormat>
  <Paragraphs>345</Paragraphs>
  <Slides>15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Flow</vt:lpstr>
      <vt:lpstr>Microsoft Office Excel 97-2003 Worksheet</vt:lpstr>
      <vt:lpstr>UBBiH                                            UDRUŽENJE BANAKA BOSNE I HERCEGOVINE UDRUGA BANAKA BOSNE I HERCEGOVINE УДРУЖЕЊЕ БАНАКА БОСНE И ХЕРЦЕГОВИНE BANKS ASSOCIATION OF BOSNIA AND HERZEGOVINA Fra Andjela Zvizdovića br 1 (UNITIC, objekat A/10), 71000 Sarajevo, Bosna i Hercegovina, Tel: (387 33) 296 501, Fax: (387 33) 296 504 www.ubbih.ba </vt:lpstr>
      <vt:lpstr>Content  I About Banks Association of B&amp;H in brief II Structure of Financial Sector in B&amp;H III Banking Sector in B&amp;H</vt:lpstr>
      <vt:lpstr> UBBiH   I About Banks Association of B&amp;H in brief                      OUR MEMBERS   </vt:lpstr>
      <vt:lpstr>UBBiH   I About Banks Association of B&amp;H in brief  </vt:lpstr>
      <vt:lpstr>UBBiH   I About Banks Association of B&amp;H in brief  </vt:lpstr>
      <vt:lpstr>UBBiH   I About Banks Association of B&amp;H in brief   </vt:lpstr>
      <vt:lpstr>Slide 7</vt:lpstr>
      <vt:lpstr>Slide 8</vt:lpstr>
      <vt:lpstr>Basic data of commercial banksin B&amp;H (in 000 KM) ISource: banking agencies in B&amp;H</vt:lpstr>
      <vt:lpstr>Slide 10</vt:lpstr>
      <vt:lpstr>UBBiH IIII Banking Sector in B&amp;H  Average interest rate in B&amp;H (loans: blue-short term, red-long term)  ISource: www.cbbh.ba www.euribor.org </vt:lpstr>
      <vt:lpstr>Slide 12</vt:lpstr>
      <vt:lpstr> </vt:lpstr>
      <vt:lpstr>UBBiH  </vt:lpstr>
      <vt:lpstr>Slide 15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Nas</dc:title>
  <dc:creator>Heaven</dc:creator>
  <cp:lastModifiedBy>samir</cp:lastModifiedBy>
  <cp:revision>70</cp:revision>
  <dcterms:created xsi:type="dcterms:W3CDTF">2009-09-21T09:33:01Z</dcterms:created>
  <dcterms:modified xsi:type="dcterms:W3CDTF">2009-10-15T12:47:43Z</dcterms:modified>
</cp:coreProperties>
</file>